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7" r:id="rId3"/>
    <p:sldId id="259" r:id="rId4"/>
    <p:sldId id="260" r:id="rId5"/>
    <p:sldId id="282" r:id="rId6"/>
    <p:sldId id="261" r:id="rId7"/>
    <p:sldId id="263" r:id="rId8"/>
    <p:sldId id="285" r:id="rId9"/>
    <p:sldId id="258" r:id="rId10"/>
    <p:sldId id="262" r:id="rId11"/>
    <p:sldId id="286" r:id="rId12"/>
    <p:sldId id="268" r:id="rId13"/>
    <p:sldId id="298" r:id="rId14"/>
    <p:sldId id="271" r:id="rId15"/>
    <p:sldId id="301" r:id="rId16"/>
    <p:sldId id="273" r:id="rId17"/>
    <p:sldId id="295" r:id="rId18"/>
    <p:sldId id="274" r:id="rId19"/>
    <p:sldId id="275" r:id="rId20"/>
    <p:sldId id="287" r:id="rId21"/>
    <p:sldId id="288" r:id="rId22"/>
    <p:sldId id="289" r:id="rId23"/>
    <p:sldId id="290" r:id="rId24"/>
    <p:sldId id="307" r:id="rId25"/>
    <p:sldId id="291" r:id="rId26"/>
    <p:sldId id="309" r:id="rId27"/>
    <p:sldId id="311" r:id="rId28"/>
    <p:sldId id="296" r:id="rId29"/>
    <p:sldId id="265" r:id="rId30"/>
    <p:sldId id="283" r:id="rId31"/>
    <p:sldId id="284" r:id="rId32"/>
    <p:sldId id="272" r:id="rId33"/>
    <p:sldId id="270" r:id="rId34"/>
    <p:sldId id="266" r:id="rId35"/>
    <p:sldId id="304" r:id="rId36"/>
    <p:sldId id="299" r:id="rId37"/>
    <p:sldId id="306" r:id="rId38"/>
    <p:sldId id="305" r:id="rId39"/>
    <p:sldId id="267" r:id="rId40"/>
    <p:sldId id="310" r:id="rId41"/>
    <p:sldId id="279" r:id="rId42"/>
    <p:sldId id="280"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5" autoAdjust="0"/>
    <p:restoredTop sz="94590" autoAdjust="0"/>
  </p:normalViewPr>
  <p:slideViewPr>
    <p:cSldViewPr>
      <p:cViewPr>
        <p:scale>
          <a:sx n="60" d="100"/>
          <a:sy n="60" d="100"/>
        </p:scale>
        <p:origin x="-888"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918"/>
    </p:cViewPr>
  </p:sorter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1C8B65-80FA-47AB-BAEA-7C230C5FF643}" type="datetimeFigureOut">
              <a:rPr lang="en-GB" smtClean="0"/>
              <a:pPr/>
              <a:t>13/04/2012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7B3876-42CA-4E16-9D12-DE6A1D24D2BE}" type="slidenum">
              <a:rPr lang="en-GB" smtClean="0"/>
              <a:pPr/>
              <a:t>‹#›</a:t>
            </a:fld>
            <a:endParaRPr lang="en-GB"/>
          </a:p>
        </p:txBody>
      </p:sp>
    </p:spTree>
    <p:extLst>
      <p:ext uri="{BB962C8B-B14F-4D97-AF65-F5344CB8AC3E}">
        <p14:creationId xmlns="" xmlns:p14="http://schemas.microsoft.com/office/powerpoint/2010/main" val="313192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9F64A-B9C4-4FFB-9329-A3FAA5E4C34A}" type="datetimeFigureOut">
              <a:rPr lang="en-GB" smtClean="0"/>
              <a:pPr/>
              <a:t>13/04/2012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33A1A-405F-40F4-9D56-C75D73DB2797}" type="slidenum">
              <a:rPr lang="en-GB" smtClean="0"/>
              <a:pPr/>
              <a:t>‹#›</a:t>
            </a:fld>
            <a:endParaRPr lang="en-GB"/>
          </a:p>
        </p:txBody>
      </p:sp>
    </p:spTree>
    <p:extLst>
      <p:ext uri="{BB962C8B-B14F-4D97-AF65-F5344CB8AC3E}">
        <p14:creationId xmlns="" xmlns:p14="http://schemas.microsoft.com/office/powerpoint/2010/main" val="2344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D33A1A-405F-40F4-9D56-C75D73DB2797}" type="slidenum">
              <a:rPr lang="en-GB" smtClean="0"/>
              <a:pPr/>
              <a:t>8</a:t>
            </a:fld>
            <a:endParaRPr lang="en-GB"/>
          </a:p>
        </p:txBody>
      </p:sp>
    </p:spTree>
    <p:extLst>
      <p:ext uri="{BB962C8B-B14F-4D97-AF65-F5344CB8AC3E}">
        <p14:creationId xmlns="" xmlns:p14="http://schemas.microsoft.com/office/powerpoint/2010/main" val="3223095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D33A1A-405F-40F4-9D56-C75D73DB2797}" type="slidenum">
              <a:rPr lang="en-GB" smtClean="0"/>
              <a:pPr/>
              <a:t>12</a:t>
            </a:fld>
            <a:endParaRPr lang="en-GB"/>
          </a:p>
        </p:txBody>
      </p:sp>
    </p:spTree>
    <p:extLst>
      <p:ext uri="{BB962C8B-B14F-4D97-AF65-F5344CB8AC3E}">
        <p14:creationId xmlns="" xmlns:p14="http://schemas.microsoft.com/office/powerpoint/2010/main" val="322309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41DBAE2-88FB-4ACB-A433-9E3EE71BCADC}" type="slidenum">
              <a:rPr lang="en-GB" smtClean="0">
                <a:solidFill>
                  <a:prstClr val="black"/>
                </a:solidFill>
              </a:rPr>
              <a:pPr/>
              <a:t>20</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41DBAE2-88FB-4ACB-A433-9E3EE71BCADC}"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41DBAE2-88FB-4ACB-A433-9E3EE71BCADC}" type="slidenum">
              <a:rPr lang="en-GB" smtClean="0">
                <a:solidFill>
                  <a:prstClr val="black"/>
                </a:solidFill>
              </a:rPr>
              <a:pPr/>
              <a:t>22</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68810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30071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348575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80807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18212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7519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221024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269975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316471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43537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CC937-3EE3-4464-9FDF-DEC83C959E61}" type="datetimeFigureOut">
              <a:rPr lang="en-GB" smtClean="0"/>
              <a:pPr/>
              <a:t>13/04/2012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120152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CC937-3EE3-4464-9FDF-DEC83C959E61}" type="datetimeFigureOut">
              <a:rPr lang="en-GB" smtClean="0"/>
              <a:pPr/>
              <a:t>13/04/2012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461CC-7E23-46FF-A74C-50B6069B117B}" type="slidenum">
              <a:rPr lang="en-GB" smtClean="0"/>
              <a:pPr/>
              <a:t>‹#›</a:t>
            </a:fld>
            <a:endParaRPr lang="en-GB"/>
          </a:p>
        </p:txBody>
      </p:sp>
    </p:spTree>
    <p:extLst>
      <p:ext uri="{BB962C8B-B14F-4D97-AF65-F5344CB8AC3E}">
        <p14:creationId xmlns="" xmlns:p14="http://schemas.microsoft.com/office/powerpoint/2010/main" val="2875697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www.peoplewithoutlimit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hyperlink" Target="http://www.horleysurrey-tc.gov.uk/" TargetMode="External"/><Relationship Id="rId3" Type="http://schemas.openxmlformats.org/officeDocument/2006/relationships/hyperlink" Target="http://www.churchesinhorley.org.uk/" TargetMode="External"/><Relationship Id="rId7" Type="http://schemas.openxmlformats.org/officeDocument/2006/relationships/hyperlink" Target="http://www.leestreetchurch.org/" TargetMode="External"/><Relationship Id="rId2" Type="http://schemas.openxmlformats.org/officeDocument/2006/relationships/hyperlink" Target="http://www.everyclick.com/statistics/clickthrough?type=yahoo&amp;id=0&amp;b=false&amp;p=0&amp;r=&amp;k=horley%20team%20ministry&amp;target=http://rc23.overture.com/d/sr/?xargs=15KPjg1lxSt5auwuf0L_iXEbqUkwwBkZzA98JtBud7HqAv9AEcVPYuPa7By_VIWe1k6H_Rz_Wd_NEVOqz2kPyUEAqGW1KIEf3425qVmYZlae39DJhX2upyn6mt3M9eeCpXP3jgLB6M1t_bYObJHGgaqIIC20zO8KQolI3_lrtHQ-G3kA8klBmPTthRvOJ62Z6cYfURFoJlRM_I1yueZs0Yxt5jwbepPzZAJXPmoC8GtUXHY3dhLZCFR1c2hKuu2NiGLLjiiogYZkSFpbMj2CfexH-LmMNuN2zThLJ4oG4." TargetMode="External"/><Relationship Id="rId1" Type="http://schemas.openxmlformats.org/officeDocument/2006/relationships/slideLayout" Target="../slideLayouts/slideLayout6.xml"/><Relationship Id="rId6" Type="http://schemas.openxmlformats.org/officeDocument/2006/relationships/hyperlink" Target="http://www.southlands.org.uk/" TargetMode="External"/><Relationship Id="rId11" Type="http://schemas.openxmlformats.org/officeDocument/2006/relationships/hyperlink" Target="http://www.horleylp.org.uk/" TargetMode="External"/><Relationship Id="rId5" Type="http://schemas.openxmlformats.org/officeDocument/2006/relationships/hyperlink" Target="http://www.horleybaptist.org.uk/" TargetMode="External"/><Relationship Id="rId10" Type="http://schemas.openxmlformats.org/officeDocument/2006/relationships/hyperlink" Target="http://www.reigate-banstead.gov.uk/council_and_democracy/our_borough/your_area/horley/horley_regeneration/horley_masterplan/index.asp" TargetMode="External"/><Relationship Id="rId4" Type="http://schemas.openxmlformats.org/officeDocument/2006/relationships/hyperlink" Target="http://www.horleymethodistchurch.org.uk/" TargetMode="External"/><Relationship Id="rId9" Type="http://schemas.openxmlformats.org/officeDocument/2006/relationships/hyperlink" Target="http://www.horleychamberofcommerc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2234679"/>
          </a:xfrm>
        </p:spPr>
        <p:txBody>
          <a:bodyPr vert="horz" lIns="91440" tIns="45720" rIns="91440" bIns="45720" rtlCol="0" anchor="ctr">
            <a:noAutofit/>
          </a:bodyPr>
          <a:lstStyle/>
          <a:p>
            <a:r>
              <a:rPr lang="en-GB" sz="80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Profile of the Parish of Horley</a:t>
            </a:r>
          </a:p>
        </p:txBody>
      </p:sp>
      <p:sp>
        <p:nvSpPr>
          <p:cNvPr id="4" name="TextBox 3"/>
          <p:cNvSpPr txBox="1"/>
          <p:nvPr/>
        </p:nvSpPr>
        <p:spPr>
          <a:xfrm>
            <a:off x="1331640" y="5448126"/>
            <a:ext cx="6205522" cy="107721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200" b="1" cap="all" dirty="0" smtClean="0">
                <a:ln w="0"/>
                <a:solidFill>
                  <a:schemeClr val="accent2"/>
                </a:solidFill>
                <a:effectLst>
                  <a:reflection blurRad="12700" stA="50000" endPos="50000" dist="5000" dir="5400000" sy="-100000" rotWithShape="0"/>
                </a:effectLst>
              </a:rPr>
              <a:t>“serving </a:t>
            </a:r>
            <a:r>
              <a:rPr lang="en-GB" sz="3200" b="1" cap="all" dirty="0" err="1" smtClean="0">
                <a:ln w="0"/>
                <a:solidFill>
                  <a:schemeClr val="accent2"/>
                </a:solidFill>
                <a:effectLst>
                  <a:reflection blurRad="12700" stA="50000" endPos="50000" dist="5000" dir="5400000" sy="-100000" rotWithShape="0"/>
                </a:effectLst>
              </a:rPr>
              <a:t>horley</a:t>
            </a:r>
            <a:r>
              <a:rPr lang="en-GB" sz="3200" b="1" cap="all" dirty="0" smtClean="0">
                <a:ln w="0"/>
                <a:solidFill>
                  <a:schemeClr val="accent2"/>
                </a:solidFill>
                <a:effectLst>
                  <a:reflection blurRad="12700" stA="50000" endPos="50000" dist="5000" dir="5400000" sy="-100000" rotWithShape="0"/>
                </a:effectLst>
              </a:rPr>
              <a:t> with the love of </a:t>
            </a:r>
            <a:r>
              <a:rPr lang="en-GB" sz="3200" b="1" cap="all" dirty="0" err="1" smtClean="0">
                <a:ln w="0"/>
                <a:solidFill>
                  <a:schemeClr val="accent2"/>
                </a:solidFill>
                <a:effectLst>
                  <a:reflection blurRad="12700" stA="50000" endPos="50000" dist="5000" dir="5400000" sy="-100000" rotWithShape="0"/>
                </a:effectLst>
              </a:rPr>
              <a:t>christ</a:t>
            </a:r>
            <a:r>
              <a:rPr lang="en-GB" sz="3200" b="1" cap="all" smtClean="0">
                <a:ln w="0"/>
                <a:solidFill>
                  <a:schemeClr val="accent2"/>
                </a:solidFill>
                <a:effectLst>
                  <a:reflection blurRad="12700" stA="50000" endPos="50000" dist="5000" dir="5400000" sy="-100000" rotWithShape="0"/>
                </a:effectLst>
              </a:rPr>
              <a:t>”</a:t>
            </a:r>
            <a:endParaRPr lang="en-GB" sz="3200" b="1" cap="all" dirty="0">
              <a:ln w="0"/>
              <a:solidFill>
                <a:schemeClr val="accent2"/>
              </a:solidFill>
              <a:effectLst>
                <a:reflection blurRad="12700" stA="50000" endPos="50000" dist="5000" dir="5400000" sy="-100000" rotWithShape="0"/>
              </a:effectLst>
            </a:endParaRPr>
          </a:p>
        </p:txBody>
      </p:sp>
      <p:pic>
        <p:nvPicPr>
          <p:cNvPr id="5" name="Picture 4"/>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l="15654" t="370" r="16280" b="7786"/>
          <a:stretch/>
        </p:blipFill>
        <p:spPr bwMode="auto">
          <a:xfrm>
            <a:off x="2930536" y="2780928"/>
            <a:ext cx="2577568" cy="260503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36477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177" y="421501"/>
            <a:ext cx="8199279" cy="2431435"/>
          </a:xfrm>
          <a:prstGeom prst="rect">
            <a:avLst/>
          </a:prstGeom>
          <a:noFill/>
        </p:spPr>
        <p:txBody>
          <a:bodyPr wrap="square" rtlCol="0">
            <a:spAutoFit/>
          </a:bodyPr>
          <a:lstStyle/>
          <a:p>
            <a:pPr algn="ctr">
              <a:spcBef>
                <a:spcPct val="0"/>
              </a:spcBef>
            </a:pPr>
            <a:r>
              <a:rPr lang="en-GB" sz="4400" b="1" spc="300" dirty="0"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Our Staff </a:t>
            </a: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Team</a:t>
            </a:r>
          </a:p>
          <a:p>
            <a:r>
              <a:rPr lang="en-GB" dirty="0" smtClean="0"/>
              <a:t>Our</a:t>
            </a:r>
            <a:r>
              <a:rPr lang="en-GB" dirty="0"/>
              <a:t> </a:t>
            </a:r>
            <a:r>
              <a:rPr lang="en-GB" dirty="0" smtClean="0"/>
              <a:t>staff team is an import feature of clergy life as we pray together daily, plan, evaluate and think ahead. As the parish has moved from each church having a vicar towards more flexible team working, we need a colleague who will enjoy growing with us while bringing distinctive gifts. We minister across age and social spectrums but think that we need someone who will make a special contribution to growing family ministry in the years to come.</a:t>
            </a:r>
            <a:endParaRPr lang="en-GB"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7533" y="3068960"/>
            <a:ext cx="1680211" cy="197759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504670" y="3140968"/>
            <a:ext cx="1955762" cy="187220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1760" y="3369954"/>
            <a:ext cx="4302223" cy="1200329"/>
          </a:xfrm>
          <a:prstGeom prst="rect">
            <a:avLst/>
          </a:prstGeom>
          <a:noFill/>
        </p:spPr>
        <p:txBody>
          <a:bodyPr wrap="square" rtlCol="0">
            <a:spAutoFit/>
          </a:bodyPr>
          <a:lstStyle/>
          <a:p>
            <a:pPr algn="ctr"/>
            <a:r>
              <a:rPr lang="en-GB" dirty="0" smtClean="0"/>
              <a:t>Our Curates: </a:t>
            </a:r>
          </a:p>
          <a:p>
            <a:pPr algn="ctr"/>
            <a:r>
              <a:rPr lang="en-GB" dirty="0" smtClean="0"/>
              <a:t>Before ordination Doug trained </a:t>
            </a:r>
          </a:p>
          <a:p>
            <a:pPr algn="ctr"/>
            <a:r>
              <a:rPr lang="en-GB" dirty="0" smtClean="0"/>
              <a:t>accountants and Kate was a</a:t>
            </a:r>
          </a:p>
          <a:p>
            <a:pPr algn="ctr"/>
            <a:r>
              <a:rPr lang="en-GB" dirty="0" smtClean="0"/>
              <a:t> special needs teacher</a:t>
            </a:r>
            <a:endParaRPr lang="en-GB" dirty="0"/>
          </a:p>
        </p:txBody>
      </p:sp>
      <p:sp>
        <p:nvSpPr>
          <p:cNvPr id="9" name="TextBox 8"/>
          <p:cNvSpPr txBox="1"/>
          <p:nvPr/>
        </p:nvSpPr>
        <p:spPr>
          <a:xfrm>
            <a:off x="499494" y="5097958"/>
            <a:ext cx="8104954" cy="1200329"/>
          </a:xfrm>
          <a:prstGeom prst="rect">
            <a:avLst/>
          </a:prstGeom>
          <a:noFill/>
        </p:spPr>
        <p:txBody>
          <a:bodyPr wrap="square" rtlCol="0">
            <a:spAutoFit/>
          </a:bodyPr>
          <a:lstStyle/>
          <a:p>
            <a:r>
              <a:rPr lang="en-GB" dirty="0" smtClean="0">
                <a:solidFill>
                  <a:srgbClr val="FF0000"/>
                </a:solidFill>
              </a:rPr>
              <a:t>Doug writes: </a:t>
            </a:r>
          </a:p>
          <a:p>
            <a:r>
              <a:rPr lang="en-GB" dirty="0" smtClean="0">
                <a:solidFill>
                  <a:srgbClr val="FF0000"/>
                </a:solidFill>
              </a:rPr>
              <a:t>‘Each </a:t>
            </a:r>
            <a:r>
              <a:rPr lang="en-GB" dirty="0">
                <a:solidFill>
                  <a:srgbClr val="FF0000"/>
                </a:solidFill>
              </a:rPr>
              <a:t>congregation is different in style, people and needs. </a:t>
            </a:r>
            <a:r>
              <a:rPr lang="en-GB" dirty="0" smtClean="0">
                <a:solidFill>
                  <a:srgbClr val="FF0000"/>
                </a:solidFill>
              </a:rPr>
              <a:t>Rotational </a:t>
            </a:r>
            <a:r>
              <a:rPr lang="en-GB" dirty="0">
                <a:solidFill>
                  <a:srgbClr val="FF0000"/>
                </a:solidFill>
              </a:rPr>
              <a:t>ministry within a team has proven both supportive and challenging and requires a good memory and patience by us and the congregations</a:t>
            </a:r>
            <a:r>
              <a:rPr lang="en-GB" dirty="0" smtClean="0">
                <a:solidFill>
                  <a:srgbClr val="FF0000"/>
                </a:solidFill>
              </a:rPr>
              <a:t>!’</a:t>
            </a:r>
            <a:endParaRPr lang="en-GB" dirty="0">
              <a:solidFill>
                <a:srgbClr val="FF0000"/>
              </a:solidFill>
            </a:endParaRPr>
          </a:p>
        </p:txBody>
      </p:sp>
    </p:spTree>
    <p:extLst>
      <p:ext uri="{BB962C8B-B14F-4D97-AF65-F5344CB8AC3E}">
        <p14:creationId xmlns="" xmlns:p14="http://schemas.microsoft.com/office/powerpoint/2010/main" val="831991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096" y="2599744"/>
            <a:ext cx="3500908" cy="1477328"/>
          </a:xfrm>
          <a:prstGeom prst="rect">
            <a:avLst/>
          </a:prstGeom>
          <a:noFill/>
        </p:spPr>
        <p:txBody>
          <a:bodyPr wrap="square" rtlCol="0">
            <a:spAutoFit/>
          </a:bodyPr>
          <a:lstStyle/>
          <a:p>
            <a:pPr algn="ctr"/>
            <a:r>
              <a:rPr lang="en-GB" dirty="0" smtClean="0">
                <a:solidFill>
                  <a:srgbClr val="FF0000"/>
                </a:solidFill>
              </a:rPr>
              <a:t>Ann says</a:t>
            </a:r>
          </a:p>
          <a:p>
            <a:pPr algn="ctr"/>
            <a:r>
              <a:rPr lang="en-GB" dirty="0" smtClean="0">
                <a:solidFill>
                  <a:srgbClr val="FF0000"/>
                </a:solidFill>
              </a:rPr>
              <a:t>“ I enjoy working in the team and providing the back up they need. They do need some organising at times!”</a:t>
            </a:r>
            <a:endParaRPr lang="en-GB" dirty="0">
              <a:solidFill>
                <a:srgbClr val="FF0000"/>
              </a:solidFill>
            </a:endParaRPr>
          </a:p>
        </p:txBody>
      </p:sp>
      <p:pic>
        <p:nvPicPr>
          <p:cNvPr id="3"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128692" y="619324"/>
            <a:ext cx="2132256" cy="19455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560" y="980728"/>
            <a:ext cx="4572000" cy="2031325"/>
          </a:xfrm>
          <a:prstGeom prst="rect">
            <a:avLst/>
          </a:prstGeom>
        </p:spPr>
        <p:txBody>
          <a:bodyPr>
            <a:spAutoFit/>
          </a:bodyPr>
          <a:lstStyle/>
          <a:p>
            <a:r>
              <a:rPr lang="en-GB" dirty="0"/>
              <a:t>Ann, our Parish Administrator and part of the staff team organises our </a:t>
            </a:r>
            <a:r>
              <a:rPr lang="en-GB" dirty="0" smtClean="0"/>
              <a:t>“hatching</a:t>
            </a:r>
            <a:r>
              <a:rPr lang="en-GB" dirty="0"/>
              <a:t>, matching, despatching and letting</a:t>
            </a:r>
            <a:r>
              <a:rPr lang="en-GB" dirty="0" smtClean="0"/>
              <a:t>!“ She runs our office located at </a:t>
            </a:r>
            <a:r>
              <a:rPr lang="en-GB" dirty="0" err="1" smtClean="0"/>
              <a:t>St.Bart’s</a:t>
            </a:r>
            <a:r>
              <a:rPr lang="en-GB" dirty="0" smtClean="0"/>
              <a:t> on Monday and Friday mornings, but is otherwise operates as a mobile office by ‘phone and </a:t>
            </a:r>
            <a:r>
              <a:rPr lang="en-GB" dirty="0" err="1" smtClean="0"/>
              <a:t>e.mail</a:t>
            </a:r>
            <a:r>
              <a:rPr lang="en-GB" dirty="0" smtClean="0"/>
              <a:t>. She plays a great part in our pastoral life.</a:t>
            </a:r>
            <a:endParaRPr lang="en-GB" dirty="0"/>
          </a:p>
        </p:txBody>
      </p:sp>
      <p:sp>
        <p:nvSpPr>
          <p:cNvPr id="6" name="TextBox 5"/>
          <p:cNvSpPr txBox="1"/>
          <p:nvPr/>
        </p:nvSpPr>
        <p:spPr>
          <a:xfrm>
            <a:off x="3505405" y="4365104"/>
            <a:ext cx="5638595" cy="1200329"/>
          </a:xfrm>
          <a:prstGeom prst="rect">
            <a:avLst/>
          </a:prstGeom>
          <a:noFill/>
        </p:spPr>
        <p:txBody>
          <a:bodyPr wrap="none" rtlCol="0">
            <a:spAutoFit/>
          </a:bodyPr>
          <a:lstStyle/>
          <a:p>
            <a:r>
              <a:rPr lang="en-GB" dirty="0" smtClean="0"/>
              <a:t>Are you happy with computers?  IT plays a considerable </a:t>
            </a:r>
          </a:p>
          <a:p>
            <a:r>
              <a:rPr lang="en-GB" dirty="0" smtClean="0"/>
              <a:t>part in Parish administration; </a:t>
            </a:r>
          </a:p>
          <a:p>
            <a:r>
              <a:rPr lang="en-GB" dirty="0" smtClean="0"/>
              <a:t>St. Bart’s and St. </a:t>
            </a:r>
            <a:r>
              <a:rPr lang="en-GB" dirty="0" err="1" smtClean="0"/>
              <a:t>Wilf’s</a:t>
            </a:r>
            <a:r>
              <a:rPr lang="en-GB" dirty="0" smtClean="0"/>
              <a:t> use </a:t>
            </a:r>
            <a:r>
              <a:rPr lang="en-GB" dirty="0" err="1" smtClean="0"/>
              <a:t>Powerpoint</a:t>
            </a:r>
            <a:r>
              <a:rPr lang="en-GB" dirty="0" smtClean="0"/>
              <a:t> and </a:t>
            </a:r>
            <a:r>
              <a:rPr lang="en-GB" dirty="0" err="1" smtClean="0"/>
              <a:t>SongPro</a:t>
            </a:r>
            <a:endParaRPr lang="en-GB" dirty="0" smtClean="0"/>
          </a:p>
          <a:p>
            <a:r>
              <a:rPr lang="en-GB" dirty="0" smtClean="0"/>
              <a:t>in most services and sermons. </a:t>
            </a:r>
            <a:endParaRPr lang="en-GB" dirty="0"/>
          </a:p>
        </p:txBody>
      </p:sp>
      <p:pic>
        <p:nvPicPr>
          <p:cNvPr id="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23236" y="3249737"/>
            <a:ext cx="2924628" cy="31058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11943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834152" cy="769441"/>
          </a:xfrm>
          <a:prstGeom prst="rect">
            <a:avLst/>
          </a:prstGeom>
          <a:noFill/>
        </p:spPr>
        <p:txBody>
          <a:bodyPr wrap="square" rtlCol="0">
            <a:spAutoFit/>
          </a:bodyPr>
          <a:lstStyle/>
          <a:p>
            <a:pPr algn="ctr">
              <a:spcBef>
                <a:spcPct val="0"/>
              </a:spcBef>
            </a:pP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Team </a:t>
            </a:r>
            <a:r>
              <a:rPr lang="en-GB" sz="4400" b="1" spc="300" dirty="0"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working</a:t>
            </a:r>
            <a:endPar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endParaRPr>
          </a:p>
        </p:txBody>
      </p:sp>
      <p:pic>
        <p:nvPicPr>
          <p:cNvPr id="7" name="Picture 6"/>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l="15654" t="370" r="16280" b="7786"/>
          <a:stretch/>
        </p:blipFill>
        <p:spPr bwMode="auto">
          <a:xfrm>
            <a:off x="5436096" y="1472036"/>
            <a:ext cx="2577568" cy="260503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4824" y="1768748"/>
            <a:ext cx="4611232" cy="2308324"/>
          </a:xfrm>
          <a:prstGeom prst="rect">
            <a:avLst/>
          </a:prstGeom>
        </p:spPr>
        <p:txBody>
          <a:bodyPr wrap="square">
            <a:spAutoFit/>
          </a:bodyPr>
          <a:lstStyle/>
          <a:p>
            <a:r>
              <a:rPr lang="en-GB" dirty="0" smtClean="0"/>
              <a:t>The PCC has overall responsibility for the Parish. Each church has its own District Church Council (DCC) that looks after the affairs of their church. The Churchwardens of each church form a Standing Committee in between PCCs.</a:t>
            </a:r>
          </a:p>
          <a:p>
            <a:r>
              <a:rPr lang="en-GB" dirty="0" smtClean="0"/>
              <a:t>We use all forms of electronic media as much as possible to keep in touch!</a:t>
            </a:r>
            <a:endParaRPr lang="en-GB" dirty="0"/>
          </a:p>
        </p:txBody>
      </p:sp>
      <p:sp>
        <p:nvSpPr>
          <p:cNvPr id="3" name="Rectangle 2"/>
          <p:cNvSpPr/>
          <p:nvPr/>
        </p:nvSpPr>
        <p:spPr>
          <a:xfrm>
            <a:off x="835712" y="4543960"/>
            <a:ext cx="7552712" cy="1477328"/>
          </a:xfrm>
          <a:prstGeom prst="rect">
            <a:avLst/>
          </a:prstGeom>
        </p:spPr>
        <p:txBody>
          <a:bodyPr wrap="square">
            <a:spAutoFit/>
          </a:bodyPr>
          <a:lstStyle/>
          <a:p>
            <a:r>
              <a:rPr lang="en-GB" dirty="0"/>
              <a:t>Each church has its own worship teams, home groups and very active children’s Sunday activities. While each church has its own worship style and </a:t>
            </a:r>
            <a:r>
              <a:rPr lang="en-GB" dirty="0" smtClean="0"/>
              <a:t>is </a:t>
            </a:r>
            <a:r>
              <a:rPr lang="en-GB" dirty="0"/>
              <a:t>relatively independent, we need to work harder to grow our contributions across the churches. We hope this will include </a:t>
            </a:r>
            <a:r>
              <a:rPr lang="en-GB" i="1" dirty="0"/>
              <a:t>Growing Leaders </a:t>
            </a:r>
            <a:r>
              <a:rPr lang="en-GB" dirty="0"/>
              <a:t> and initiatives among our parent and toddlers groups this year. </a:t>
            </a:r>
          </a:p>
        </p:txBody>
      </p:sp>
    </p:spTree>
    <p:extLst>
      <p:ext uri="{BB962C8B-B14F-4D97-AF65-F5344CB8AC3E}">
        <p14:creationId xmlns="" xmlns:p14="http://schemas.microsoft.com/office/powerpoint/2010/main" val="1144381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867" y="836712"/>
            <a:ext cx="7231533" cy="5201424"/>
          </a:xfrm>
          <a:prstGeom prst="rect">
            <a:avLst/>
          </a:prstGeom>
        </p:spPr>
        <p:txBody>
          <a:bodyPr wrap="square">
            <a:spAutoFit/>
          </a:bodyPr>
          <a:lstStyle/>
          <a:p>
            <a:pPr algn="ctr">
              <a:spcBef>
                <a:spcPct val="0"/>
              </a:spcBef>
            </a:pP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Ecumenical Fellowship</a:t>
            </a:r>
          </a:p>
          <a:p>
            <a:endParaRPr lang="en-GB" dirty="0" smtClean="0"/>
          </a:p>
          <a:p>
            <a:endParaRPr lang="en-GB" dirty="0"/>
          </a:p>
          <a:p>
            <a:r>
              <a:rPr lang="en-GB" dirty="0" smtClean="0"/>
              <a:t>There </a:t>
            </a:r>
            <a:r>
              <a:rPr lang="en-GB" dirty="0"/>
              <a:t>is an energetic and thriving Ministers' Fraternal meeting monthly to pray </a:t>
            </a:r>
            <a:r>
              <a:rPr lang="en-GB" dirty="0" smtClean="0"/>
              <a:t>together, including all the main denominations in the town – Anglican, Methodist, Baptist, Roman Catholic and independent evangelical and charismatic churches. </a:t>
            </a:r>
          </a:p>
          <a:p>
            <a:endParaRPr lang="en-GB" dirty="0"/>
          </a:p>
          <a:p>
            <a:r>
              <a:rPr lang="en-GB" dirty="0" smtClean="0"/>
              <a:t>As Anglican Rector you will take a prominent role </a:t>
            </a:r>
            <a:r>
              <a:rPr lang="en-GB" dirty="0"/>
              <a:t>in these fraternal meetings. </a:t>
            </a:r>
            <a:endParaRPr lang="en-GB" dirty="0" smtClean="0"/>
          </a:p>
          <a:p>
            <a:endParaRPr lang="en-GB" dirty="0"/>
          </a:p>
          <a:p>
            <a:r>
              <a:rPr lang="en-GB" dirty="0" smtClean="0"/>
              <a:t>The Fraternal </a:t>
            </a:r>
            <a:r>
              <a:rPr lang="en-GB" dirty="0"/>
              <a:t>has organised joint Alpha courses, evangelistic </a:t>
            </a:r>
            <a:r>
              <a:rPr lang="en-GB" dirty="0" smtClean="0"/>
              <a:t>events on the streets </a:t>
            </a:r>
            <a:r>
              <a:rPr lang="en-GB" dirty="0"/>
              <a:t>and joint acts of </a:t>
            </a:r>
            <a:r>
              <a:rPr lang="en-GB" dirty="0" smtClean="0"/>
              <a:t>worship -  </a:t>
            </a:r>
            <a:r>
              <a:rPr lang="en-GB" dirty="0"/>
              <a:t>both public and </a:t>
            </a:r>
            <a:r>
              <a:rPr lang="en-GB" dirty="0" smtClean="0"/>
              <a:t>within churches </a:t>
            </a:r>
            <a:r>
              <a:rPr lang="en-GB" dirty="0"/>
              <a:t>as well as pulpit </a:t>
            </a:r>
            <a:r>
              <a:rPr lang="en-GB" dirty="0" smtClean="0"/>
              <a:t>exchanges. We expect this to continue and grow and we are striving for more congregational involvement.</a:t>
            </a:r>
          </a:p>
          <a:p>
            <a:endParaRPr lang="en-GB" dirty="0"/>
          </a:p>
          <a:p>
            <a:r>
              <a:rPr lang="en-GB" dirty="0" smtClean="0"/>
              <a:t>There is also ecumenical support for the Women’s World day of Prayer</a:t>
            </a:r>
            <a:endParaRPr lang="en-GB" dirty="0"/>
          </a:p>
        </p:txBody>
      </p:sp>
    </p:spTree>
    <p:extLst>
      <p:ext uri="{BB962C8B-B14F-4D97-AF65-F5344CB8AC3E}">
        <p14:creationId xmlns="" xmlns:p14="http://schemas.microsoft.com/office/powerpoint/2010/main" val="162072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7992888" cy="5632311"/>
          </a:xfrm>
          <a:prstGeom prst="rect">
            <a:avLst/>
          </a:prstGeom>
        </p:spPr>
        <p:txBody>
          <a:bodyPr wrap="square">
            <a:spAutoFit/>
          </a:bodyPr>
          <a:lstStyle/>
          <a:p>
            <a:endParaRPr lang="en-GB" dirty="0" smtClean="0"/>
          </a:p>
          <a:p>
            <a:endParaRPr lang="en-GB" dirty="0" smtClean="0"/>
          </a:p>
          <a:p>
            <a:endParaRPr lang="en-GB" dirty="0" smtClean="0"/>
          </a:p>
          <a:p>
            <a:endParaRPr lang="en-GB" dirty="0"/>
          </a:p>
          <a:p>
            <a:r>
              <a:rPr lang="en-GB" dirty="0" smtClean="0"/>
              <a:t>Currently </a:t>
            </a:r>
            <a:r>
              <a:rPr lang="en-GB" dirty="0"/>
              <a:t>there is one Reader </a:t>
            </a:r>
            <a:endParaRPr lang="en-GB" dirty="0" smtClean="0"/>
          </a:p>
          <a:p>
            <a:r>
              <a:rPr lang="en-GB" dirty="0" smtClean="0"/>
              <a:t>in the Parish,  Penny </a:t>
            </a:r>
            <a:r>
              <a:rPr lang="en-GB" dirty="0" err="1" smtClean="0"/>
              <a:t>Lochead</a:t>
            </a:r>
            <a:r>
              <a:rPr lang="en-GB" dirty="0" smtClean="0"/>
              <a:t>,</a:t>
            </a:r>
          </a:p>
          <a:p>
            <a:r>
              <a:rPr lang="en-GB" dirty="0" smtClean="0"/>
              <a:t>one </a:t>
            </a:r>
            <a:r>
              <a:rPr lang="en-GB" dirty="0"/>
              <a:t>retired reader </a:t>
            </a:r>
            <a:r>
              <a:rPr lang="en-GB" dirty="0" smtClean="0"/>
              <a:t>and </a:t>
            </a:r>
          </a:p>
          <a:p>
            <a:r>
              <a:rPr lang="en-GB" dirty="0" smtClean="0"/>
              <a:t>another </a:t>
            </a:r>
            <a:r>
              <a:rPr lang="en-GB" dirty="0"/>
              <a:t>in training</a:t>
            </a:r>
          </a:p>
          <a:p>
            <a:endParaRPr lang="en-GB" dirty="0"/>
          </a:p>
          <a:p>
            <a:r>
              <a:rPr lang="en-GB" dirty="0"/>
              <a:t> </a:t>
            </a:r>
            <a:endParaRPr lang="en-GB" dirty="0" smtClean="0"/>
          </a:p>
          <a:p>
            <a:endParaRPr lang="en-GB" dirty="0"/>
          </a:p>
          <a:p>
            <a:r>
              <a:rPr lang="en-GB" dirty="0" smtClean="0"/>
              <a:t>Lay </a:t>
            </a:r>
            <a:r>
              <a:rPr lang="en-GB" dirty="0"/>
              <a:t>people are fully involved across the parish in many different roles including</a:t>
            </a:r>
            <a:r>
              <a:rPr lang="en-GB" dirty="0" smtClean="0"/>
              <a:t>:</a:t>
            </a:r>
            <a:endParaRPr lang="en-GB" dirty="0"/>
          </a:p>
          <a:p>
            <a:pPr marL="285750" lvl="0" indent="-285750">
              <a:buFont typeface="Arial" pitchFamily="34" charset="0"/>
              <a:buChar char="•"/>
            </a:pPr>
            <a:r>
              <a:rPr lang="en-GB" dirty="0"/>
              <a:t>leading services</a:t>
            </a:r>
          </a:p>
          <a:p>
            <a:pPr marL="742950" lvl="1" indent="-285750">
              <a:buFont typeface="Arial" pitchFamily="34" charset="0"/>
              <a:buChar char="•"/>
            </a:pPr>
            <a:r>
              <a:rPr lang="en-GB" dirty="0" smtClean="0"/>
              <a:t>preaching</a:t>
            </a:r>
          </a:p>
          <a:p>
            <a:pPr marL="1200150" lvl="2" indent="-285750">
              <a:buFont typeface="Arial" pitchFamily="34" charset="0"/>
              <a:buChar char="•"/>
            </a:pPr>
            <a:r>
              <a:rPr lang="en-GB" dirty="0" smtClean="0"/>
              <a:t>acting </a:t>
            </a:r>
            <a:r>
              <a:rPr lang="en-GB" dirty="0"/>
              <a:t>as intercessors, </a:t>
            </a:r>
          </a:p>
          <a:p>
            <a:pPr marL="1657350" lvl="3" indent="-285750">
              <a:buFont typeface="Arial" pitchFamily="34" charset="0"/>
              <a:buChar char="•"/>
            </a:pPr>
            <a:r>
              <a:rPr lang="en-GB" dirty="0" smtClean="0"/>
              <a:t>Lay administration </a:t>
            </a:r>
            <a:r>
              <a:rPr lang="en-GB" dirty="0"/>
              <a:t>of </a:t>
            </a:r>
            <a:r>
              <a:rPr lang="en-GB" dirty="0" smtClean="0"/>
              <a:t>Communion</a:t>
            </a:r>
            <a:endParaRPr lang="en-GB" dirty="0"/>
          </a:p>
          <a:p>
            <a:pPr marL="2114550" lvl="4" indent="-285750">
              <a:buFont typeface="Arial" pitchFamily="34" charset="0"/>
              <a:buChar char="•"/>
            </a:pPr>
            <a:r>
              <a:rPr lang="en-GB" dirty="0"/>
              <a:t>All Age worship/family service </a:t>
            </a:r>
            <a:r>
              <a:rPr lang="en-GB" dirty="0" smtClean="0"/>
              <a:t>planning </a:t>
            </a:r>
            <a:endParaRPr lang="en-GB" dirty="0"/>
          </a:p>
          <a:p>
            <a:pPr marL="2571750" lvl="5" indent="-285750">
              <a:buFont typeface="Arial" pitchFamily="34" charset="0"/>
              <a:buChar char="•"/>
            </a:pPr>
            <a:r>
              <a:rPr lang="en-GB" dirty="0"/>
              <a:t>prayer &amp; healing ministry </a:t>
            </a:r>
            <a:r>
              <a:rPr lang="en-GB" dirty="0" smtClean="0"/>
              <a:t>assistance</a:t>
            </a:r>
            <a:endParaRPr lang="en-GB" dirty="0"/>
          </a:p>
          <a:p>
            <a:pPr marL="3028950" lvl="6" indent="-285750">
              <a:buFont typeface="Arial" pitchFamily="34" charset="0"/>
              <a:buChar char="•"/>
            </a:pPr>
            <a:r>
              <a:rPr lang="en-GB" dirty="0"/>
              <a:t>cell group evangelism </a:t>
            </a:r>
          </a:p>
          <a:p>
            <a:r>
              <a:rPr lang="en-GB" dirty="0"/>
              <a:t> </a:t>
            </a:r>
          </a:p>
        </p:txBody>
      </p:sp>
      <p:sp>
        <p:nvSpPr>
          <p:cNvPr id="5" name="Rectangle 4"/>
          <p:cNvSpPr/>
          <p:nvPr/>
        </p:nvSpPr>
        <p:spPr>
          <a:xfrm>
            <a:off x="2197151" y="332655"/>
            <a:ext cx="4749698" cy="769441"/>
          </a:xfrm>
          <a:prstGeom prst="rect">
            <a:avLst/>
          </a:prstGeom>
        </p:spPr>
        <p:txBody>
          <a:bodyPr wrap="none">
            <a:spAutoFit/>
          </a:bodyPr>
          <a:lstStyle/>
          <a:p>
            <a:pPr algn="ct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Lay involvement </a:t>
            </a:r>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04048" y="1249884"/>
            <a:ext cx="3432553" cy="246714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1184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628800"/>
            <a:ext cx="7213513" cy="3139321"/>
          </a:xfrm>
          <a:prstGeom prst="rect">
            <a:avLst/>
          </a:prstGeom>
          <a:noFill/>
        </p:spPr>
        <p:txBody>
          <a:bodyPr wrap="none" rtlCol="0">
            <a:spAutoFit/>
          </a:bodyPr>
          <a:lstStyle/>
          <a:p>
            <a:r>
              <a:rPr lang="en-GB" dirty="0" smtClean="0"/>
              <a:t>As well as the  Sunday aspects of Lay involvement  members </a:t>
            </a:r>
          </a:p>
          <a:p>
            <a:r>
              <a:rPr lang="en-GB" dirty="0" smtClean="0"/>
              <a:t>of the congregation work in the Parish to provide for:</a:t>
            </a:r>
          </a:p>
          <a:p>
            <a:pPr marL="285750" lvl="3" indent="-285750">
              <a:buFont typeface="Arial" pitchFamily="34" charset="0"/>
              <a:buChar char="•"/>
            </a:pPr>
            <a:r>
              <a:rPr lang="en-GB" dirty="0"/>
              <a:t>home communion </a:t>
            </a:r>
            <a:r>
              <a:rPr lang="en-GB" dirty="0" smtClean="0"/>
              <a:t>teams that serve individuals as well as</a:t>
            </a:r>
            <a:br>
              <a:rPr lang="en-GB" dirty="0" smtClean="0"/>
            </a:br>
            <a:r>
              <a:rPr lang="en-GB" dirty="0" smtClean="0"/>
              <a:t>local care homes </a:t>
            </a:r>
            <a:endParaRPr lang="en-GB" dirty="0"/>
          </a:p>
          <a:p>
            <a:pPr marL="742950" lvl="1" indent="-285750">
              <a:buFont typeface="Arial" pitchFamily="34" charset="0"/>
              <a:buChar char="•"/>
            </a:pPr>
            <a:r>
              <a:rPr lang="en-GB" dirty="0" smtClean="0"/>
              <a:t>Running </a:t>
            </a:r>
            <a:r>
              <a:rPr lang="en-GB" dirty="0"/>
              <a:t>Mum’ and Toddlers </a:t>
            </a:r>
            <a:r>
              <a:rPr lang="en-GB" dirty="0" smtClean="0"/>
              <a:t>groups</a:t>
            </a:r>
          </a:p>
          <a:p>
            <a:pPr marL="1657350" lvl="3" indent="-285750">
              <a:buFont typeface="Arial" pitchFamily="34" charset="0"/>
              <a:buChar char="•"/>
            </a:pPr>
            <a:r>
              <a:rPr lang="en-GB" dirty="0" smtClean="0"/>
              <a:t>Mother’s </a:t>
            </a:r>
            <a:r>
              <a:rPr lang="en-GB" dirty="0"/>
              <a:t>Union </a:t>
            </a:r>
            <a:r>
              <a:rPr lang="en-GB" dirty="0" smtClean="0"/>
              <a:t> meetings. </a:t>
            </a:r>
          </a:p>
          <a:p>
            <a:pPr lvl="3"/>
            <a:r>
              <a:rPr lang="en-GB" dirty="0"/>
              <a:t>	</a:t>
            </a:r>
            <a:r>
              <a:rPr lang="en-GB" dirty="0" smtClean="0"/>
              <a:t>Members </a:t>
            </a:r>
            <a:r>
              <a:rPr lang="en-GB" dirty="0"/>
              <a:t>and non-members take part </a:t>
            </a:r>
            <a:r>
              <a:rPr lang="en-GB" dirty="0" smtClean="0"/>
              <a:t>in</a:t>
            </a:r>
            <a:br>
              <a:rPr lang="en-GB" dirty="0" smtClean="0"/>
            </a:br>
            <a:r>
              <a:rPr lang="en-GB" dirty="0" smtClean="0"/>
              <a:t> 	Government consultations as </a:t>
            </a:r>
            <a:r>
              <a:rPr lang="en-GB" dirty="0"/>
              <a:t>part of a ‘rapid </a:t>
            </a:r>
            <a:r>
              <a:rPr lang="en-GB" dirty="0" smtClean="0"/>
              <a:t>response’.</a:t>
            </a:r>
            <a:endParaRPr lang="en-GB" dirty="0"/>
          </a:p>
          <a:p>
            <a:pPr marL="2571750" lvl="5" indent="-285750">
              <a:buFont typeface="Arial" pitchFamily="34" charset="0"/>
              <a:buChar char="•"/>
            </a:pPr>
            <a:r>
              <a:rPr lang="en-GB" dirty="0" smtClean="0"/>
              <a:t>Ecumenical </a:t>
            </a:r>
            <a:r>
              <a:rPr lang="en-GB" dirty="0"/>
              <a:t>Lent Groups</a:t>
            </a:r>
          </a:p>
          <a:p>
            <a:pPr marL="1657350" lvl="3" indent="-285750">
              <a:buFont typeface="Arial" pitchFamily="34" charset="0"/>
              <a:buChar char="•"/>
            </a:pPr>
            <a:endParaRPr lang="en-GB" dirty="0"/>
          </a:p>
          <a:p>
            <a:pPr marL="742950" lvl="1" indent="-285750">
              <a:buFont typeface="Arial" pitchFamily="34" charset="0"/>
              <a:buChar char="•"/>
            </a:pPr>
            <a:endParaRPr lang="en-GB" dirty="0"/>
          </a:p>
        </p:txBody>
      </p:sp>
      <p:sp>
        <p:nvSpPr>
          <p:cNvPr id="3" name="TextBox 2"/>
          <p:cNvSpPr txBox="1"/>
          <p:nvPr/>
        </p:nvSpPr>
        <p:spPr>
          <a:xfrm>
            <a:off x="683568" y="5013176"/>
            <a:ext cx="7704856" cy="1200329"/>
          </a:xfrm>
          <a:prstGeom prst="rect">
            <a:avLst/>
          </a:prstGeom>
          <a:noFill/>
        </p:spPr>
        <p:txBody>
          <a:bodyPr wrap="square" rtlCol="0">
            <a:spAutoFit/>
          </a:bodyPr>
          <a:lstStyle/>
          <a:p>
            <a:r>
              <a:rPr lang="en-GB" dirty="0" smtClean="0">
                <a:solidFill>
                  <a:srgbClr val="FF0000"/>
                </a:solidFill>
              </a:rPr>
              <a:t>Sally says 		</a:t>
            </a:r>
          </a:p>
          <a:p>
            <a:r>
              <a:rPr lang="en-GB" dirty="0" smtClean="0">
                <a:solidFill>
                  <a:srgbClr val="FF0000"/>
                </a:solidFill>
              </a:rPr>
              <a:t>“</a:t>
            </a:r>
            <a:r>
              <a:rPr lang="en-GB" dirty="0">
                <a:solidFill>
                  <a:srgbClr val="FF0000"/>
                </a:solidFill>
              </a:rPr>
              <a:t>W</a:t>
            </a:r>
            <a:r>
              <a:rPr lang="en-GB" dirty="0" smtClean="0">
                <a:solidFill>
                  <a:srgbClr val="FF0000"/>
                </a:solidFill>
              </a:rPr>
              <a:t>orking as part of a small  team  I annually  help  organise ecumenical </a:t>
            </a:r>
          </a:p>
          <a:p>
            <a:r>
              <a:rPr lang="en-GB" dirty="0" smtClean="0">
                <a:solidFill>
                  <a:srgbClr val="FF0000"/>
                </a:solidFill>
              </a:rPr>
              <a:t>Lent groups  for around 100 from across all the church denominations in </a:t>
            </a:r>
            <a:r>
              <a:rPr lang="en-GB" dirty="0" err="1" smtClean="0">
                <a:solidFill>
                  <a:srgbClr val="FF0000"/>
                </a:solidFill>
              </a:rPr>
              <a:t>Horley</a:t>
            </a:r>
            <a:r>
              <a:rPr lang="en-GB" dirty="0" smtClean="0">
                <a:solidFill>
                  <a:srgbClr val="FF0000"/>
                </a:solidFill>
              </a:rPr>
              <a:t>.</a:t>
            </a:r>
          </a:p>
          <a:p>
            <a:r>
              <a:rPr lang="en-GB" dirty="0" smtClean="0">
                <a:solidFill>
                  <a:srgbClr val="FF0000"/>
                </a:solidFill>
              </a:rPr>
              <a:t>Everyone enjoys learning and worshipping together”</a:t>
            </a:r>
            <a:endParaRPr lang="en-GB" dirty="0">
              <a:solidFill>
                <a:srgbClr val="FF0000"/>
              </a:solidFill>
            </a:endParaRPr>
          </a:p>
        </p:txBody>
      </p:sp>
      <p:pic>
        <p:nvPicPr>
          <p:cNvPr id="4" name="Picture 2" descr="G:\Sally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140968"/>
            <a:ext cx="1413060" cy="18002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197151" y="332655"/>
            <a:ext cx="4749698" cy="769441"/>
          </a:xfrm>
          <a:prstGeom prst="rect">
            <a:avLst/>
          </a:prstGeom>
        </p:spPr>
        <p:txBody>
          <a:bodyPr wrap="none">
            <a:spAutoFit/>
          </a:bodyPr>
          <a:lstStyle/>
          <a:p>
            <a:pPr algn="ct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Lay involvement </a:t>
            </a:r>
          </a:p>
        </p:txBody>
      </p:sp>
    </p:spTree>
    <p:extLst>
      <p:ext uri="{BB962C8B-B14F-4D97-AF65-F5344CB8AC3E}">
        <p14:creationId xmlns="" xmlns:p14="http://schemas.microsoft.com/office/powerpoint/2010/main" val="225221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340768"/>
            <a:ext cx="5184576" cy="2308324"/>
          </a:xfrm>
          <a:prstGeom prst="rect">
            <a:avLst/>
          </a:prstGeom>
        </p:spPr>
        <p:txBody>
          <a:bodyPr wrap="square">
            <a:spAutoFit/>
          </a:bodyPr>
          <a:lstStyle/>
          <a:p>
            <a:r>
              <a:rPr lang="en-GB" dirty="0" smtClean="0"/>
              <a:t>We </a:t>
            </a:r>
            <a:r>
              <a:rPr lang="en-GB" dirty="0"/>
              <a:t>have an open </a:t>
            </a:r>
            <a:r>
              <a:rPr lang="en-GB" dirty="0" smtClean="0"/>
              <a:t>Baptism policy that requires </a:t>
            </a:r>
            <a:r>
              <a:rPr lang="en-GB" dirty="0"/>
              <a:t>all parents to attend a baptism briefing followed by a visit by a baptism team member and one of the clergy. </a:t>
            </a:r>
            <a:r>
              <a:rPr lang="en-GB" dirty="0" smtClean="0"/>
              <a:t>Baptisms </a:t>
            </a:r>
            <a:r>
              <a:rPr lang="en-GB" dirty="0"/>
              <a:t>take place in </a:t>
            </a:r>
            <a:r>
              <a:rPr lang="en-GB" dirty="0" smtClean="0"/>
              <a:t>all of </a:t>
            </a:r>
            <a:r>
              <a:rPr lang="en-GB" dirty="0"/>
              <a:t>the </a:t>
            </a:r>
            <a:r>
              <a:rPr lang="en-GB" dirty="0" smtClean="0"/>
              <a:t>churches.</a:t>
            </a:r>
          </a:p>
          <a:p>
            <a:endParaRPr lang="en-GB" dirty="0" smtClean="0"/>
          </a:p>
          <a:p>
            <a:endParaRPr lang="en-GB" dirty="0"/>
          </a:p>
          <a:p>
            <a:endParaRPr lang="en-GB" dirty="0"/>
          </a:p>
          <a:p>
            <a:r>
              <a:rPr lang="en-GB" dirty="0"/>
              <a:t> </a:t>
            </a:r>
          </a:p>
        </p:txBody>
      </p:sp>
      <p:sp>
        <p:nvSpPr>
          <p:cNvPr id="4" name="Rectangle 3"/>
          <p:cNvSpPr/>
          <p:nvPr/>
        </p:nvSpPr>
        <p:spPr>
          <a:xfrm>
            <a:off x="737220" y="258473"/>
            <a:ext cx="6750694" cy="769441"/>
          </a:xfrm>
          <a:prstGeom prst="rect">
            <a:avLst/>
          </a:prstGeom>
        </p:spPr>
        <p:txBody>
          <a:bodyPr wrap="none">
            <a:spAutoFit/>
          </a:bodyPr>
          <a:lstStyle/>
          <a:p>
            <a:pPr algn="ct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Baptisms and Weddings </a:t>
            </a:r>
          </a:p>
        </p:txBody>
      </p:sp>
      <p:sp>
        <p:nvSpPr>
          <p:cNvPr id="5" name="Rectangle 4"/>
          <p:cNvSpPr/>
          <p:nvPr/>
        </p:nvSpPr>
        <p:spPr>
          <a:xfrm>
            <a:off x="3985419" y="3429000"/>
            <a:ext cx="4979069" cy="3139321"/>
          </a:xfrm>
          <a:prstGeom prst="rect">
            <a:avLst/>
          </a:prstGeom>
        </p:spPr>
        <p:txBody>
          <a:bodyPr wrap="square">
            <a:spAutoFit/>
          </a:bodyPr>
          <a:lstStyle/>
          <a:p>
            <a:r>
              <a:rPr lang="en-GB" dirty="0"/>
              <a:t>Most marriages take place at St. Bartholomew’s Church, although both St. Wilfrid’s and St. Francis are licensed. The team clergy share responsibility for the services and there are a series of marriage preparation classes.</a:t>
            </a:r>
            <a:br>
              <a:rPr lang="en-GB" dirty="0"/>
            </a:br>
            <a:r>
              <a:rPr lang="en-GB" dirty="0"/>
              <a:t/>
            </a:r>
            <a:br>
              <a:rPr lang="en-GB" dirty="0"/>
            </a:br>
            <a:r>
              <a:rPr lang="en-GB" dirty="0"/>
              <a:t>For those couples that have been divorced </a:t>
            </a:r>
            <a:r>
              <a:rPr lang="en-GB" dirty="0" smtClean="0"/>
              <a:t> but wish to re-marry, </a:t>
            </a:r>
            <a:r>
              <a:rPr lang="en-GB" dirty="0"/>
              <a:t>then </a:t>
            </a:r>
            <a:r>
              <a:rPr lang="en-GB" dirty="0" smtClean="0"/>
              <a:t> marriage </a:t>
            </a:r>
            <a:r>
              <a:rPr lang="en-GB" dirty="0"/>
              <a:t>may take place at the discretion of the minister.</a:t>
            </a:r>
          </a:p>
          <a:p>
            <a:r>
              <a:rPr lang="en-GB" dirty="0" smtClean="0"/>
              <a:t>Alternatively a service </a:t>
            </a:r>
            <a:r>
              <a:rPr lang="en-GB" dirty="0"/>
              <a:t>of Thanksgiving is always </a:t>
            </a:r>
            <a:r>
              <a:rPr lang="en-GB" dirty="0" smtClean="0"/>
              <a:t>offered.</a:t>
            </a:r>
            <a:endParaRPr lang="en-GB" dirty="0"/>
          </a:p>
        </p:txBody>
      </p:sp>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39998" y="6345237"/>
            <a:ext cx="3365500"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879748" y="2780928"/>
            <a:ext cx="2286000" cy="343217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364089" y="1196751"/>
            <a:ext cx="2933394" cy="220004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13392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4968552" cy="1323439"/>
          </a:xfrm>
          <a:prstGeom prst="rect">
            <a:avLst/>
          </a:prstGeom>
          <a:noFill/>
        </p:spPr>
        <p:txBody>
          <a:bodyPr wrap="square" rtlCol="0">
            <a:spAutoFit/>
          </a:bodyPr>
          <a:lstStyle/>
          <a:p>
            <a:r>
              <a:rPr lang="en-GB" sz="4400" b="1" spc="300" dirty="0">
                <a:ln w="11430" cmpd="sng">
                  <a:solidFill>
                    <a:srgbClr val="4F81BD">
                      <a:tint val="10000"/>
                    </a:srgbClr>
                  </a:solidFill>
                  <a:prstDash val="solid"/>
                  <a:miter lim="800000"/>
                </a:ln>
                <a:solidFill>
                  <a:schemeClr val="accent2"/>
                </a:solidFill>
                <a:effectLst>
                  <a:glow rad="45500">
                    <a:srgbClr val="4F81BD">
                      <a:satMod val="220000"/>
                      <a:alpha val="35000"/>
                    </a:srgbClr>
                  </a:glow>
                </a:effectLst>
              </a:rPr>
              <a:t>CONFIRMATION</a:t>
            </a:r>
          </a:p>
          <a:p>
            <a:pPr algn="ctr"/>
            <a:endParaRPr lang="en-GB" dirty="0" smtClean="0">
              <a:solidFill>
                <a:srgbClr val="00B050"/>
              </a:solidFill>
            </a:endParaRPr>
          </a:p>
          <a:p>
            <a:endParaRPr lang="en-GB" dirty="0" smtClean="0">
              <a:solidFill>
                <a:srgbClr val="00B050"/>
              </a:solidFill>
            </a:endParaRPr>
          </a:p>
        </p:txBody>
      </p:sp>
      <p:sp>
        <p:nvSpPr>
          <p:cNvPr id="3" name="TextBox 2"/>
          <p:cNvSpPr txBox="1"/>
          <p:nvPr/>
        </p:nvSpPr>
        <p:spPr>
          <a:xfrm>
            <a:off x="1403648" y="1484784"/>
            <a:ext cx="6501845" cy="923330"/>
          </a:xfrm>
          <a:prstGeom prst="rect">
            <a:avLst/>
          </a:prstGeom>
          <a:noFill/>
        </p:spPr>
        <p:txBody>
          <a:bodyPr wrap="none" rtlCol="0">
            <a:spAutoFit/>
          </a:bodyPr>
          <a:lstStyle/>
          <a:p>
            <a:r>
              <a:rPr lang="en-GB" dirty="0" smtClean="0"/>
              <a:t>Before Confirmation adults and children usually attend an Alpha or </a:t>
            </a:r>
            <a:br>
              <a:rPr lang="en-GB" dirty="0" smtClean="0"/>
            </a:br>
            <a:r>
              <a:rPr lang="en-GB" dirty="0" smtClean="0"/>
              <a:t>Teenage Alpha , </a:t>
            </a:r>
            <a:r>
              <a:rPr lang="en-GB" dirty="0" err="1" smtClean="0"/>
              <a:t>Emmaeus</a:t>
            </a:r>
            <a:r>
              <a:rPr lang="en-GB" dirty="0" smtClean="0"/>
              <a:t>, or Christianity Explored course. </a:t>
            </a:r>
          </a:p>
          <a:p>
            <a:r>
              <a:rPr lang="en-GB" dirty="0" smtClean="0"/>
              <a:t>This is followed by four additional confirmation classes. </a:t>
            </a:r>
            <a:endParaRPr lang="en-GB" dirty="0"/>
          </a:p>
        </p:txBody>
      </p:sp>
      <p:pic>
        <p:nvPicPr>
          <p:cNvPr id="2052"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75656" y="2646450"/>
            <a:ext cx="6124799" cy="366287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1314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737174" y="4230600"/>
            <a:ext cx="4700587" cy="159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1560" y="345252"/>
            <a:ext cx="5544616" cy="2708434"/>
          </a:xfrm>
          <a:prstGeom prst="rect">
            <a:avLst/>
          </a:prstGeom>
          <a:noFill/>
        </p:spPr>
        <p:txBody>
          <a:bodyPr wrap="square" rtlCol="0">
            <a:spAutoFit/>
          </a:bodyPr>
          <a:lstStyle/>
          <a:p>
            <a:pPr algn="ctr">
              <a:spcBef>
                <a:spcPct val="0"/>
              </a:spcBef>
            </a:pP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Funerals</a:t>
            </a:r>
          </a:p>
          <a:p>
            <a:r>
              <a:rPr lang="en-GB" dirty="0" smtClean="0"/>
              <a:t>While all three churches are licensed for funerals, most take place at the nearby Crematorium and burial services from St Bart’s Church. We hold an annual service with St Catherine's Hospice to which we invite all bereaved families. We hold ‘Living with Loss’ courses when we can. In 2010 there were 67 funerals or burials of ashes, shared among the clergy. </a:t>
            </a:r>
            <a:endParaRPr lang="en-GB" dirty="0"/>
          </a:p>
        </p:txBody>
      </p:sp>
      <p:pic>
        <p:nvPicPr>
          <p:cNvPr id="717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8224" y="966242"/>
            <a:ext cx="1781175" cy="257175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971600" y="3573016"/>
            <a:ext cx="2028279" cy="290584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8201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72136" y="863097"/>
            <a:ext cx="1777355" cy="195348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1919" y="1250156"/>
            <a:ext cx="4464496" cy="646331"/>
          </a:xfrm>
          <a:prstGeom prst="rect">
            <a:avLst/>
          </a:prstGeom>
          <a:noFill/>
        </p:spPr>
        <p:txBody>
          <a:bodyPr wrap="square" rtlCol="0">
            <a:spAutoFit/>
          </a:bodyPr>
          <a:lstStyle/>
          <a:p>
            <a:r>
              <a:rPr lang="en-GB" dirty="0" smtClean="0"/>
              <a:t>Kerry is our youth worker and she coordinates the youth work across the Parish</a:t>
            </a:r>
            <a:endParaRPr lang="en-GB" dirty="0"/>
          </a:p>
        </p:txBody>
      </p:sp>
      <p:sp>
        <p:nvSpPr>
          <p:cNvPr id="7" name="Rectangle 6"/>
          <p:cNvSpPr/>
          <p:nvPr/>
        </p:nvSpPr>
        <p:spPr>
          <a:xfrm>
            <a:off x="2372442" y="258473"/>
            <a:ext cx="3480247" cy="769441"/>
          </a:xfrm>
          <a:prstGeom prst="rect">
            <a:avLst/>
          </a:prstGeom>
        </p:spPr>
        <p:txBody>
          <a:bodyPr wrap="none">
            <a:spAutoFit/>
          </a:bodyPr>
          <a:lstStyle/>
          <a:p>
            <a:pPr algn="ctr"/>
            <a:r>
              <a:rPr lang="en-GB" sz="4400" b="1" spc="300" dirty="0"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Youth Work </a:t>
            </a:r>
            <a:endPar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2694" y="2992337"/>
            <a:ext cx="2443883" cy="153487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80689" y="1896487"/>
            <a:ext cx="4572000" cy="923330"/>
          </a:xfrm>
          <a:prstGeom prst="rect">
            <a:avLst/>
          </a:prstGeom>
        </p:spPr>
        <p:txBody>
          <a:bodyPr>
            <a:spAutoFit/>
          </a:bodyPr>
          <a:lstStyle/>
          <a:p>
            <a:r>
              <a:rPr lang="en-GB" b="1" dirty="0">
                <a:solidFill>
                  <a:srgbClr val="FF0000"/>
                </a:solidFill>
              </a:rPr>
              <a:t>Kerry </a:t>
            </a:r>
            <a:r>
              <a:rPr lang="en-GB" b="1" dirty="0" smtClean="0">
                <a:solidFill>
                  <a:srgbClr val="FF0000"/>
                </a:solidFill>
              </a:rPr>
              <a:t>says </a:t>
            </a:r>
            <a:r>
              <a:rPr lang="en-GB" b="1" dirty="0">
                <a:solidFill>
                  <a:srgbClr val="FF0000"/>
                </a:solidFill>
              </a:rPr>
              <a:t>: </a:t>
            </a:r>
            <a:r>
              <a:rPr lang="en-GB" b="1" dirty="0" smtClean="0">
                <a:solidFill>
                  <a:srgbClr val="FF0000"/>
                </a:solidFill>
              </a:rPr>
              <a:t>“Our </a:t>
            </a:r>
            <a:r>
              <a:rPr lang="en-GB" b="1" dirty="0">
                <a:solidFill>
                  <a:srgbClr val="FF0000"/>
                </a:solidFill>
              </a:rPr>
              <a:t>parish children and youth work sees about 80 under 18s gather at various groups and events across the week</a:t>
            </a:r>
            <a:r>
              <a:rPr lang="en-GB" b="1" dirty="0" smtClean="0">
                <a:solidFill>
                  <a:srgbClr val="FF0000"/>
                </a:solidFill>
              </a:rPr>
              <a:t>.” </a:t>
            </a:r>
            <a:endParaRPr lang="en-GB" dirty="0">
              <a:solidFill>
                <a:srgbClr val="FF0000"/>
              </a:solidFill>
            </a:endParaRPr>
          </a:p>
        </p:txBody>
      </p:sp>
      <p:sp>
        <p:nvSpPr>
          <p:cNvPr id="9" name="TextBox 8"/>
          <p:cNvSpPr txBox="1"/>
          <p:nvPr/>
        </p:nvSpPr>
        <p:spPr>
          <a:xfrm>
            <a:off x="3948508" y="4365104"/>
            <a:ext cx="5195491" cy="2308324"/>
          </a:xfrm>
          <a:prstGeom prst="rect">
            <a:avLst/>
          </a:prstGeom>
          <a:noFill/>
        </p:spPr>
        <p:txBody>
          <a:bodyPr wrap="square" rtlCol="0">
            <a:spAutoFit/>
          </a:bodyPr>
          <a:lstStyle/>
          <a:p>
            <a:pPr algn="ctr"/>
            <a:endParaRPr lang="en-GB" dirty="0" smtClean="0">
              <a:solidFill>
                <a:srgbClr val="00B050"/>
              </a:solidFill>
            </a:endParaRPr>
          </a:p>
          <a:p>
            <a:r>
              <a:rPr lang="en-GB" dirty="0" smtClean="0"/>
              <a:t>A group of adults and teenagers camps at “People without Limits” summer celebration on the Kent showground in </a:t>
            </a:r>
            <a:r>
              <a:rPr lang="en-GB" dirty="0" err="1" smtClean="0"/>
              <a:t>Detling</a:t>
            </a:r>
            <a:r>
              <a:rPr lang="en-GB" dirty="0" smtClean="0"/>
              <a:t> each year. </a:t>
            </a:r>
            <a:r>
              <a:rPr lang="en-GB" dirty="0" smtClean="0">
                <a:solidFill>
                  <a:srgbClr val="00B050"/>
                </a:solidFill>
                <a:hlinkClick r:id="rId4"/>
              </a:rPr>
              <a:t>www.peoplewithoutlimits.org</a:t>
            </a:r>
            <a:endParaRPr lang="en-GB" dirty="0" smtClean="0">
              <a:solidFill>
                <a:srgbClr val="00B050"/>
              </a:solidFill>
            </a:endParaRPr>
          </a:p>
          <a:p>
            <a:endParaRPr lang="en-GB" dirty="0" smtClean="0">
              <a:solidFill>
                <a:srgbClr val="00B050"/>
              </a:solidFill>
            </a:endParaRPr>
          </a:p>
          <a:p>
            <a:r>
              <a:rPr lang="en-GB" dirty="0" smtClean="0"/>
              <a:t>Other youngsters visit the Mid Wessex Christian Camp.</a:t>
            </a:r>
          </a:p>
        </p:txBody>
      </p:sp>
      <p:pic>
        <p:nvPicPr>
          <p:cNvPr id="10" name="Picture 9" descr="BBQchipstead.jpeg"/>
          <p:cNvPicPr>
            <a:picLocks noChangeAspect="1"/>
          </p:cNvPicPr>
          <p:nvPr/>
        </p:nvPicPr>
        <p:blipFill>
          <a:blip r:embed="rId5" cstate="print"/>
          <a:stretch>
            <a:fillRect/>
          </a:stretch>
        </p:blipFill>
        <p:spPr>
          <a:xfrm rot="5400000">
            <a:off x="755575" y="4164376"/>
            <a:ext cx="2808312" cy="2184243"/>
          </a:xfrm>
          <a:prstGeom prst="rect">
            <a:avLst/>
          </a:prstGeom>
          <a:ln>
            <a:noFill/>
          </a:ln>
          <a:effectLst>
            <a:softEdge rad="112500"/>
          </a:effectLst>
        </p:spPr>
      </p:pic>
    </p:spTree>
    <p:extLst>
      <p:ext uri="{BB962C8B-B14F-4D97-AF65-F5344CB8AC3E}">
        <p14:creationId xmlns="" xmlns:p14="http://schemas.microsoft.com/office/powerpoint/2010/main" val="390622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300" dirty="0"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We</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are praying for…</a:t>
            </a:r>
          </a:p>
        </p:txBody>
      </p:sp>
      <p:sp>
        <p:nvSpPr>
          <p:cNvPr id="4" name="Rectangle 3"/>
          <p:cNvSpPr/>
          <p:nvPr/>
        </p:nvSpPr>
        <p:spPr>
          <a:xfrm>
            <a:off x="323528" y="1412776"/>
            <a:ext cx="4572000" cy="2862322"/>
          </a:xfrm>
          <a:prstGeom prst="rect">
            <a:avLst/>
          </a:prstGeom>
        </p:spPr>
        <p:txBody>
          <a:bodyPr>
            <a:spAutoFit/>
          </a:bodyPr>
          <a:lstStyle/>
          <a:p>
            <a:r>
              <a:rPr lang="en-GB" dirty="0" smtClean="0"/>
              <a:t>As a Parish we are praying for a </a:t>
            </a:r>
            <a:r>
              <a:rPr lang="en-GB" dirty="0"/>
              <a:t>man or woman </a:t>
            </a:r>
            <a:r>
              <a:rPr lang="en-GB" dirty="0" smtClean="0"/>
              <a:t>Team Rector to lead the Team Ministry </a:t>
            </a:r>
            <a:r>
              <a:rPr lang="en-GB" dirty="0"/>
              <a:t>in </a:t>
            </a:r>
            <a:r>
              <a:rPr lang="en-GB" dirty="0" err="1" smtClean="0"/>
              <a:t>Horley</a:t>
            </a:r>
            <a:r>
              <a:rPr lang="en-GB" dirty="0"/>
              <a:t>, </a:t>
            </a:r>
            <a:r>
              <a:rPr lang="en-GB" dirty="0" smtClean="0"/>
              <a:t>Surrey which comprises of the three churches of  </a:t>
            </a:r>
            <a:r>
              <a:rPr lang="en-GB" dirty="0"/>
              <a:t>St. Bartholomew, St. Francis and St. </a:t>
            </a:r>
            <a:r>
              <a:rPr lang="en-GB" dirty="0" err="1" smtClean="0"/>
              <a:t>Wilfrid</a:t>
            </a:r>
            <a:r>
              <a:rPr lang="en-GB" dirty="0" smtClean="0"/>
              <a:t>.  </a:t>
            </a:r>
            <a:r>
              <a:rPr lang="en-GB" dirty="0"/>
              <a:t>The </a:t>
            </a:r>
            <a:r>
              <a:rPr lang="en-GB" dirty="0" smtClean="0"/>
              <a:t>ministry team consists </a:t>
            </a:r>
            <a:r>
              <a:rPr lang="en-GB" dirty="0"/>
              <a:t>of a Rector, a </a:t>
            </a:r>
            <a:r>
              <a:rPr lang="en-GB" dirty="0" smtClean="0"/>
              <a:t>Vicar and, at present,  two Curates together </a:t>
            </a:r>
            <a:r>
              <a:rPr lang="en-GB" dirty="0"/>
              <a:t>with a </a:t>
            </a:r>
            <a:r>
              <a:rPr lang="en-GB" dirty="0" smtClean="0"/>
              <a:t>Youth </a:t>
            </a:r>
            <a:r>
              <a:rPr lang="en-GB" dirty="0"/>
              <a:t>W</a:t>
            </a:r>
            <a:r>
              <a:rPr lang="en-GB" dirty="0" smtClean="0"/>
              <a:t>orker </a:t>
            </a:r>
            <a:r>
              <a:rPr lang="en-GB" dirty="0"/>
              <a:t>and </a:t>
            </a:r>
            <a:r>
              <a:rPr lang="en-GB" dirty="0" smtClean="0"/>
              <a:t>Parish Administrator,  </a:t>
            </a:r>
            <a:r>
              <a:rPr lang="en-GB" dirty="0"/>
              <a:t>both of whom work part time. This team provides for and nurtures the three </a:t>
            </a:r>
            <a:r>
              <a:rPr lang="en-GB" dirty="0" smtClean="0"/>
              <a:t>churches and for the whole town.</a:t>
            </a:r>
            <a:endParaRPr lang="en-GB" dirty="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8144" y="1412776"/>
            <a:ext cx="2537520" cy="3288759"/>
          </a:xfrm>
          <a:prstGeom prst="rect">
            <a:avLst/>
          </a:prstGeom>
          <a:noFill/>
          <a:ln>
            <a:noFill/>
          </a:ln>
          <a:effectLst>
            <a:outerShdw dist="35921" dir="2700000" algn="ctr" rotWithShape="0">
              <a:schemeClr val="bg2"/>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611560" y="4627002"/>
            <a:ext cx="7272808" cy="1200329"/>
          </a:xfrm>
          <a:prstGeom prst="rect">
            <a:avLst/>
          </a:prstGeom>
        </p:spPr>
        <p:txBody>
          <a:bodyPr wrap="square">
            <a:spAutoFit/>
          </a:bodyPr>
          <a:lstStyle/>
          <a:p>
            <a:r>
              <a:rPr lang="en-GB" dirty="0"/>
              <a:t>It is a diverse and friendly parish and within these three churches there is a wide range of worship styles.  You will need to be prepared to provide these styles to an average weekly congregation of between 40 - 80 in each of the churches.</a:t>
            </a:r>
          </a:p>
        </p:txBody>
      </p:sp>
    </p:spTree>
    <p:extLst>
      <p:ext uri="{BB962C8B-B14F-4D97-AF65-F5344CB8AC3E}">
        <p14:creationId xmlns="" xmlns:p14="http://schemas.microsoft.com/office/powerpoint/2010/main" val="2962626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016" y="4551511"/>
            <a:ext cx="5940152" cy="923330"/>
          </a:xfrm>
          <a:prstGeom prst="rect">
            <a:avLst/>
          </a:prstGeom>
          <a:noFill/>
        </p:spPr>
        <p:txBody>
          <a:bodyPr wrap="square" rtlCol="0">
            <a:spAutoFit/>
          </a:bodyPr>
          <a:lstStyle/>
          <a:p>
            <a:endParaRPr lang="en-GB" b="1" dirty="0" smtClean="0"/>
          </a:p>
          <a:p>
            <a:r>
              <a:rPr lang="en-GB" b="1" dirty="0" smtClean="0"/>
              <a:t>And an active afternoon MESSY church once a month.</a:t>
            </a:r>
          </a:p>
          <a:p>
            <a:r>
              <a:rPr lang="en-GB" b="1" dirty="0"/>
              <a:t>for young people at </a:t>
            </a:r>
            <a:r>
              <a:rPr lang="en-GB" b="1" dirty="0" smtClean="0"/>
              <a:t>St. Francis</a:t>
            </a:r>
            <a:endParaRPr lang="en-GB" dirty="0" smtClean="0">
              <a:solidFill>
                <a:srgbClr val="00B050"/>
              </a:solidFill>
            </a:endParaRPr>
          </a:p>
        </p:txBody>
      </p:sp>
      <p:pic>
        <p:nvPicPr>
          <p:cNvPr id="12" name="Picture 2"/>
          <p:cNvPicPr>
            <a:picLocks noChangeAspect="1" noChangeArrowheads="1"/>
          </p:cNvPicPr>
          <p:nvPr/>
        </p:nvPicPr>
        <p:blipFill>
          <a:blip r:embed="rId3" cstate="print"/>
          <a:stretch>
            <a:fillRect/>
          </a:stretch>
        </p:blipFill>
        <p:spPr bwMode="auto">
          <a:xfrm>
            <a:off x="5364088" y="3111745"/>
            <a:ext cx="3497445" cy="261229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6445" y="692696"/>
            <a:ext cx="7331109" cy="769441"/>
          </a:xfrm>
          <a:prstGeom prst="rect">
            <a:avLst/>
          </a:prstGeom>
        </p:spPr>
        <p:txBody>
          <a:bodyPr wrap="none">
            <a:spAutoFit/>
          </a:bodyPr>
          <a:lstStyle/>
          <a:p>
            <a:pPr algn="ctr">
              <a:spcBef>
                <a:spcPct val="0"/>
              </a:spcBef>
            </a:pP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rPr>
              <a:t>Youth and Children’s Work</a:t>
            </a:r>
          </a:p>
        </p:txBody>
      </p:sp>
      <p:sp>
        <p:nvSpPr>
          <p:cNvPr id="5" name="Rectangle 4"/>
          <p:cNvSpPr/>
          <p:nvPr/>
        </p:nvSpPr>
        <p:spPr>
          <a:xfrm>
            <a:off x="2137842" y="1735070"/>
            <a:ext cx="4882430" cy="369332"/>
          </a:xfrm>
          <a:prstGeom prst="rect">
            <a:avLst/>
          </a:prstGeom>
        </p:spPr>
        <p:txBody>
          <a:bodyPr wrap="square">
            <a:spAutoFit/>
          </a:bodyPr>
          <a:lstStyle/>
          <a:p>
            <a:r>
              <a:rPr lang="en-GB" b="1" dirty="0" smtClean="0"/>
              <a:t>We have a very active youth ministry</a:t>
            </a:r>
            <a:endParaRPr lang="en-GB" b="1" dirty="0"/>
          </a:p>
        </p:txBody>
      </p:sp>
      <p:sp>
        <p:nvSpPr>
          <p:cNvPr id="6" name="Rectangle 5"/>
          <p:cNvSpPr/>
          <p:nvPr/>
        </p:nvSpPr>
        <p:spPr>
          <a:xfrm>
            <a:off x="538308" y="2228671"/>
            <a:ext cx="8138148" cy="646331"/>
          </a:xfrm>
          <a:prstGeom prst="rect">
            <a:avLst/>
          </a:prstGeom>
        </p:spPr>
        <p:txBody>
          <a:bodyPr wrap="square">
            <a:spAutoFit/>
          </a:bodyPr>
          <a:lstStyle/>
          <a:p>
            <a:r>
              <a:rPr lang="en-GB" b="1" dirty="0" smtClean="0"/>
              <a:t> The 2</a:t>
            </a:r>
            <a:r>
              <a:rPr lang="en-GB" b="1" baseline="30000" dirty="0" smtClean="0"/>
              <a:t>nd</a:t>
            </a:r>
            <a:r>
              <a:rPr lang="en-GB" b="1" dirty="0" smtClean="0"/>
              <a:t> </a:t>
            </a:r>
            <a:r>
              <a:rPr lang="en-GB" b="1" dirty="0" err="1"/>
              <a:t>Horley</a:t>
            </a:r>
            <a:r>
              <a:rPr lang="en-GB" b="1" dirty="0"/>
              <a:t> Boys Brigade and Girls Association (BB/GA) </a:t>
            </a:r>
            <a:r>
              <a:rPr lang="en-GB" b="1" dirty="0" smtClean="0"/>
              <a:t> </a:t>
            </a:r>
            <a:r>
              <a:rPr lang="en-GB" b="1" dirty="0"/>
              <a:t>meet </a:t>
            </a:r>
            <a:r>
              <a:rPr lang="en-GB" b="1" dirty="0" smtClean="0"/>
              <a:t> in two groups at </a:t>
            </a:r>
            <a:r>
              <a:rPr lang="en-GB" b="1" dirty="0"/>
              <a:t>St </a:t>
            </a:r>
            <a:r>
              <a:rPr lang="en-GB" b="1" dirty="0" err="1" smtClean="0"/>
              <a:t>Wilf's</a:t>
            </a:r>
            <a:r>
              <a:rPr lang="en-GB" b="1" dirty="0" smtClean="0"/>
              <a:t> </a:t>
            </a:r>
            <a:r>
              <a:rPr lang="en-GB" b="1" dirty="0"/>
              <a:t>on </a:t>
            </a:r>
            <a:r>
              <a:rPr lang="en-GB" b="1" dirty="0" smtClean="0"/>
              <a:t>Mondays with Anchors ( Reception to </a:t>
            </a:r>
            <a:r>
              <a:rPr lang="en-GB" b="1" dirty="0"/>
              <a:t>Yr3</a:t>
            </a:r>
            <a:r>
              <a:rPr lang="en-GB" b="1" dirty="0" smtClean="0"/>
              <a:t>) and Juniors </a:t>
            </a:r>
            <a:r>
              <a:rPr lang="en-GB" b="1" dirty="0"/>
              <a:t>(Yr3 to Yr7)</a:t>
            </a:r>
            <a:endParaRPr lang="en-GB" dirty="0"/>
          </a:p>
        </p:txBody>
      </p:sp>
      <p:sp>
        <p:nvSpPr>
          <p:cNvPr id="7" name="Rectangle 6"/>
          <p:cNvSpPr/>
          <p:nvPr/>
        </p:nvSpPr>
        <p:spPr>
          <a:xfrm>
            <a:off x="683568" y="3052010"/>
            <a:ext cx="4572000" cy="646331"/>
          </a:xfrm>
          <a:prstGeom prst="rect">
            <a:avLst/>
          </a:prstGeom>
        </p:spPr>
        <p:txBody>
          <a:bodyPr>
            <a:spAutoFit/>
          </a:bodyPr>
          <a:lstStyle/>
          <a:p>
            <a:r>
              <a:rPr lang="en-GB" b="1" dirty="0"/>
              <a:t>ID Youth (Yr7 to Yr10) Meet weekly, alternatively at St </a:t>
            </a:r>
            <a:r>
              <a:rPr lang="en-GB" b="1" dirty="0" err="1"/>
              <a:t>Wilfs</a:t>
            </a:r>
            <a:r>
              <a:rPr lang="en-GB" b="1" dirty="0"/>
              <a:t> and St </a:t>
            </a:r>
            <a:r>
              <a:rPr lang="en-GB" b="1" dirty="0" err="1"/>
              <a:t>Barts</a:t>
            </a:r>
            <a:endParaRPr lang="en-GB" dirty="0"/>
          </a:p>
        </p:txBody>
      </p:sp>
      <p:sp>
        <p:nvSpPr>
          <p:cNvPr id="8" name="Rectangle 7"/>
          <p:cNvSpPr/>
          <p:nvPr/>
        </p:nvSpPr>
        <p:spPr>
          <a:xfrm>
            <a:off x="683568" y="3800782"/>
            <a:ext cx="4572000" cy="646331"/>
          </a:xfrm>
          <a:prstGeom prst="rect">
            <a:avLst/>
          </a:prstGeom>
        </p:spPr>
        <p:txBody>
          <a:bodyPr>
            <a:spAutoFit/>
          </a:bodyPr>
          <a:lstStyle/>
          <a:p>
            <a:r>
              <a:rPr lang="en-GB" b="1" dirty="0" err="1"/>
              <a:t>Uber</a:t>
            </a:r>
            <a:r>
              <a:rPr lang="en-GB" b="1" dirty="0"/>
              <a:t> (6</a:t>
            </a:r>
            <a:r>
              <a:rPr lang="en-GB" b="1" baseline="30000" dirty="0"/>
              <a:t>th</a:t>
            </a:r>
            <a:r>
              <a:rPr lang="en-GB" b="1" dirty="0"/>
              <a:t> Form+) Meet at St Francis House every other week</a:t>
            </a:r>
          </a:p>
        </p:txBody>
      </p:sp>
      <p:sp>
        <p:nvSpPr>
          <p:cNvPr id="10" name="TextBox 9"/>
          <p:cNvSpPr txBox="1"/>
          <p:nvPr/>
        </p:nvSpPr>
        <p:spPr>
          <a:xfrm>
            <a:off x="359532" y="5949280"/>
            <a:ext cx="7634141" cy="369332"/>
          </a:xfrm>
          <a:prstGeom prst="rect">
            <a:avLst/>
          </a:prstGeom>
          <a:noFill/>
        </p:spPr>
        <p:txBody>
          <a:bodyPr wrap="none" rtlCol="0">
            <a:spAutoFit/>
          </a:bodyPr>
          <a:lstStyle/>
          <a:p>
            <a:r>
              <a:rPr lang="en-GB" dirty="0" smtClean="0"/>
              <a:t>And our Puppet </a:t>
            </a:r>
            <a:r>
              <a:rPr lang="en-GB" dirty="0" err="1" smtClean="0"/>
              <a:t>Kru</a:t>
            </a:r>
            <a:r>
              <a:rPr lang="en-GB" dirty="0" smtClean="0"/>
              <a:t>  team who use puppets to bring the gospel to young people</a:t>
            </a:r>
            <a:endParaRPr lang="en-GB" dirty="0"/>
          </a:p>
        </p:txBody>
      </p:sp>
    </p:spTree>
    <p:extLst>
      <p:ext uri="{BB962C8B-B14F-4D97-AF65-F5344CB8AC3E}">
        <p14:creationId xmlns="" xmlns:p14="http://schemas.microsoft.com/office/powerpoint/2010/main" val="3818840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2708921"/>
            <a:ext cx="5256584" cy="1754326"/>
          </a:xfrm>
          <a:prstGeom prst="rect">
            <a:avLst/>
          </a:prstGeom>
        </p:spPr>
        <p:txBody>
          <a:bodyPr wrap="square">
            <a:spAutoFit/>
          </a:bodyPr>
          <a:lstStyle/>
          <a:p>
            <a:r>
              <a:rPr lang="en-GB" dirty="0" smtClean="0"/>
              <a:t>In addition to our regular clubs we hold Easter holiday events, Christmas activities and there is opportunity for our young people to get involved with activities such as; Light Parties and Neon Discos, youth led services, summer BBQs, sponsored events, skate park trips, swimming and bowling.  </a:t>
            </a:r>
            <a:endParaRPr lang="en-GB" dirty="0"/>
          </a:p>
        </p:txBody>
      </p:sp>
      <p:pic>
        <p:nvPicPr>
          <p:cNvPr id="11" name="Picture 10" descr="saltvinegarphoto 3.jpg"/>
          <p:cNvPicPr>
            <a:picLocks noChangeAspect="1"/>
          </p:cNvPicPr>
          <p:nvPr/>
        </p:nvPicPr>
        <p:blipFill>
          <a:blip r:embed="rId3" cstate="print"/>
          <a:stretch>
            <a:fillRect/>
          </a:stretch>
        </p:blipFill>
        <p:spPr>
          <a:xfrm>
            <a:off x="539552" y="2708920"/>
            <a:ext cx="2646294" cy="3528392"/>
          </a:xfrm>
          <a:prstGeom prst="rect">
            <a:avLst/>
          </a:prstGeom>
          <a:ln>
            <a:noFill/>
          </a:ln>
          <a:effectLst>
            <a:softEdge rad="112500"/>
          </a:effectLst>
        </p:spPr>
      </p:pic>
      <p:pic>
        <p:nvPicPr>
          <p:cNvPr id="12" name="Picture 11" descr="teachingjellyfishphoto 5.jpg"/>
          <p:cNvPicPr>
            <a:picLocks noChangeAspect="1"/>
          </p:cNvPicPr>
          <p:nvPr/>
        </p:nvPicPr>
        <p:blipFill>
          <a:blip r:embed="rId4" cstate="print"/>
          <a:stretch>
            <a:fillRect/>
          </a:stretch>
        </p:blipFill>
        <p:spPr>
          <a:xfrm>
            <a:off x="5508104" y="4509120"/>
            <a:ext cx="2699792" cy="2024844"/>
          </a:xfrm>
          <a:prstGeom prst="rect">
            <a:avLst/>
          </a:prstGeom>
          <a:ln>
            <a:noFill/>
          </a:ln>
          <a:effectLst>
            <a:softEdge rad="112500"/>
          </a:effectLst>
        </p:spPr>
      </p:pic>
      <p:sp>
        <p:nvSpPr>
          <p:cNvPr id="7" name="TextBox 6"/>
          <p:cNvSpPr txBox="1"/>
          <p:nvPr/>
        </p:nvSpPr>
        <p:spPr>
          <a:xfrm>
            <a:off x="539552" y="914806"/>
            <a:ext cx="3672408" cy="923330"/>
          </a:xfrm>
          <a:prstGeom prst="rect">
            <a:avLst/>
          </a:prstGeom>
          <a:noFill/>
        </p:spPr>
        <p:txBody>
          <a:bodyPr wrap="square" rtlCol="0">
            <a:spAutoFit/>
          </a:bodyPr>
          <a:lstStyle/>
          <a:p>
            <a:r>
              <a:rPr lang="en-GB" dirty="0" smtClean="0"/>
              <a:t>We support the Oakwood school with Assemblies, RE lessons and lunchtime workshops</a:t>
            </a:r>
            <a:endParaRPr lang="en-GB" dirty="0"/>
          </a:p>
        </p:txBody>
      </p:sp>
      <p:pic>
        <p:nvPicPr>
          <p:cNvPr id="8" name="Picture 7" descr="img_0685.jpg"/>
          <p:cNvPicPr>
            <a:picLocks noChangeAspect="1"/>
          </p:cNvPicPr>
          <p:nvPr/>
        </p:nvPicPr>
        <p:blipFill>
          <a:blip r:embed="rId5" cstate="print"/>
          <a:stretch>
            <a:fillRect/>
          </a:stretch>
        </p:blipFill>
        <p:spPr>
          <a:xfrm>
            <a:off x="4932040" y="308084"/>
            <a:ext cx="2915816" cy="2231647"/>
          </a:xfrm>
          <a:prstGeom prst="rect">
            <a:avLst/>
          </a:prstGeom>
          <a:ln>
            <a:noFill/>
          </a:ln>
          <a:effectLst>
            <a:softEdge rad="112500"/>
          </a:effectLst>
        </p:spPr>
      </p:pic>
    </p:spTree>
    <p:extLst>
      <p:ext uri="{BB962C8B-B14F-4D97-AF65-F5344CB8AC3E}">
        <p14:creationId xmlns="" xmlns:p14="http://schemas.microsoft.com/office/powerpoint/2010/main" val="3223240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354061"/>
            <a:ext cx="3744416" cy="769441"/>
          </a:xfrm>
          <a:prstGeom prst="rect">
            <a:avLst/>
          </a:prstGeom>
          <a:noFill/>
        </p:spPr>
        <p:txBody>
          <a:bodyPr wrap="square" rtlCol="0">
            <a:spAutoFit/>
          </a:bodyPr>
          <a:lstStyle/>
          <a:p>
            <a:pPr algn="ctr"/>
            <a:r>
              <a:rPr lang="en-GB" sz="4400" b="1" spc="300" dirty="0" smtClean="0">
                <a:ln w="11430" cmpd="sng">
                  <a:solidFill>
                    <a:srgbClr val="4F81BD">
                      <a:tint val="10000"/>
                    </a:srgbClr>
                  </a:solidFill>
                  <a:prstDash val="solid"/>
                  <a:miter lim="800000"/>
                </a:ln>
                <a:solidFill>
                  <a:schemeClr val="accent2"/>
                </a:solidFill>
                <a:effectLst>
                  <a:glow rad="45500">
                    <a:srgbClr val="4F81BD">
                      <a:satMod val="220000"/>
                      <a:alpha val="35000"/>
                    </a:srgbClr>
                  </a:glow>
                </a:effectLst>
              </a:rPr>
              <a:t>DEANERY</a:t>
            </a:r>
            <a:endParaRPr lang="en-GB" sz="4400" dirty="0" smtClean="0">
              <a:solidFill>
                <a:schemeClr val="accent2"/>
              </a:solidFill>
            </a:endParaRPr>
          </a:p>
        </p:txBody>
      </p:sp>
      <p:pic>
        <p:nvPicPr>
          <p:cNvPr id="5" name="Picture 4" descr="kerrys I PhoneJune09 181.jpg"/>
          <p:cNvPicPr>
            <a:picLocks noChangeAspect="1"/>
          </p:cNvPicPr>
          <p:nvPr/>
        </p:nvPicPr>
        <p:blipFill>
          <a:blip r:embed="rId3" cstate="print"/>
          <a:stretch>
            <a:fillRect/>
          </a:stretch>
        </p:blipFill>
        <p:spPr>
          <a:xfrm>
            <a:off x="4547778" y="3861048"/>
            <a:ext cx="4402600" cy="2304256"/>
          </a:xfrm>
          <a:prstGeom prst="rect">
            <a:avLst/>
          </a:prstGeom>
          <a:ln>
            <a:noFill/>
          </a:ln>
          <a:effectLst>
            <a:softEdge rad="112500"/>
          </a:effectLst>
        </p:spPr>
      </p:pic>
      <p:sp>
        <p:nvSpPr>
          <p:cNvPr id="6" name="Rectangle 5"/>
          <p:cNvSpPr/>
          <p:nvPr/>
        </p:nvSpPr>
        <p:spPr>
          <a:xfrm>
            <a:off x="756430" y="1700808"/>
            <a:ext cx="7724461" cy="1477328"/>
          </a:xfrm>
          <a:prstGeom prst="rect">
            <a:avLst/>
          </a:prstGeom>
        </p:spPr>
        <p:txBody>
          <a:bodyPr wrap="square">
            <a:spAutoFit/>
          </a:bodyPr>
          <a:lstStyle/>
          <a:p>
            <a:r>
              <a:rPr lang="en-GB" dirty="0"/>
              <a:t>There is a regular meeting for youth workers from both the Deanery and our other town churches at a networking group we started this year.   We are always involved in our Deanery Youth work and have been a large part of previous annual events.  We currently store a caravan that can be hired by anyone in the Deanery if required. </a:t>
            </a:r>
          </a:p>
        </p:txBody>
      </p:sp>
      <p:sp>
        <p:nvSpPr>
          <p:cNvPr id="7" name="Rectangle 6"/>
          <p:cNvSpPr/>
          <p:nvPr/>
        </p:nvSpPr>
        <p:spPr>
          <a:xfrm>
            <a:off x="735971" y="4365104"/>
            <a:ext cx="3779912" cy="923330"/>
          </a:xfrm>
          <a:prstGeom prst="rect">
            <a:avLst/>
          </a:prstGeom>
        </p:spPr>
        <p:txBody>
          <a:bodyPr wrap="square">
            <a:spAutoFit/>
          </a:bodyPr>
          <a:lstStyle/>
          <a:p>
            <a:r>
              <a:rPr lang="en-GB" dirty="0" smtClean="0"/>
              <a:t>And we </a:t>
            </a:r>
            <a:r>
              <a:rPr lang="en-GB" dirty="0"/>
              <a:t>support Praise Night </a:t>
            </a:r>
            <a:r>
              <a:rPr lang="en-GB" dirty="0" smtClean="0"/>
              <a:t> which is </a:t>
            </a:r>
            <a:r>
              <a:rPr lang="en-GB" dirty="0"/>
              <a:t>an ecumenical young adult worship evening held every 6 weeks </a:t>
            </a:r>
            <a:r>
              <a:rPr lang="en-GB" dirty="0" smtClean="0"/>
              <a:t>.</a:t>
            </a:r>
            <a:endParaRPr lang="en-GB" dirty="0"/>
          </a:p>
        </p:txBody>
      </p:sp>
    </p:spTree>
    <p:extLst>
      <p:ext uri="{BB962C8B-B14F-4D97-AF65-F5344CB8AC3E}">
        <p14:creationId xmlns="" xmlns:p14="http://schemas.microsoft.com/office/powerpoint/2010/main" val="3941624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595568"/>
            <a:ext cx="4608512" cy="2985433"/>
          </a:xfrm>
          <a:prstGeom prst="rect">
            <a:avLst/>
          </a:prstGeom>
        </p:spPr>
        <p:txBody>
          <a:bodyPr wrap="square">
            <a:spAutoFit/>
          </a:bodyPr>
          <a:lstStyle/>
          <a:p>
            <a:pPr algn="ctr"/>
            <a:r>
              <a:rPr lang="en-GB" sz="4400" b="1" spc="300" dirty="0" err="1"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Barts</a:t>
            </a:r>
            <a:r>
              <a:rPr lang="en-GB" dirty="0" smtClean="0"/>
              <a:t> </a:t>
            </a:r>
          </a:p>
          <a:p>
            <a:r>
              <a:rPr lang="en-GB" dirty="0" smtClean="0"/>
              <a:t>is a lively, modern 14th </a:t>
            </a:r>
            <a:r>
              <a:rPr lang="en-GB" dirty="0"/>
              <a:t>century parish church </a:t>
            </a:r>
            <a:r>
              <a:rPr lang="en-GB" dirty="0" smtClean="0"/>
              <a:t>often filled to its </a:t>
            </a:r>
            <a:r>
              <a:rPr lang="en-GB" dirty="0"/>
              <a:t>capacity of </a:t>
            </a:r>
            <a:r>
              <a:rPr lang="en-GB" dirty="0" smtClean="0"/>
              <a:t>over 200 at baptisms or carol services</a:t>
            </a:r>
            <a:r>
              <a:rPr lang="en-GB" dirty="0"/>
              <a:t>. </a:t>
            </a:r>
            <a:r>
              <a:rPr lang="en-GB" dirty="0" smtClean="0"/>
              <a:t>There are services every Sunday with an average congregation of 80 adults and 20 children at the 10.45am Informal Morning Praise, Holy Communion, or All Age Worship services</a:t>
            </a:r>
            <a:r>
              <a:rPr lang="en-GB" sz="1600" dirty="0" smtClean="0"/>
              <a:t>.   </a:t>
            </a:r>
            <a:r>
              <a:rPr lang="en-GB" dirty="0" smtClean="0"/>
              <a:t>10-15 attend the weekly 8am Holy Communion (BCP) service.</a:t>
            </a:r>
          </a:p>
        </p:txBody>
      </p:sp>
      <p:sp>
        <p:nvSpPr>
          <p:cNvPr id="2" name="TextBox 1"/>
          <p:cNvSpPr txBox="1"/>
          <p:nvPr/>
        </p:nvSpPr>
        <p:spPr>
          <a:xfrm>
            <a:off x="2032579" y="190466"/>
            <a:ext cx="5688632" cy="769441"/>
          </a:xfrm>
          <a:prstGeom prst="rect">
            <a:avLst/>
          </a:prstGeom>
          <a:noFill/>
        </p:spPr>
        <p:txBody>
          <a:bodyPr wrap="square" rtlCol="0">
            <a:spAutoFit/>
          </a:bodyPr>
          <a:lstStyle/>
          <a:p>
            <a:pPr algn="ct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Our Three Churches</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124744"/>
            <a:ext cx="3524453" cy="263993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724921" y="1988840"/>
            <a:ext cx="4142383" cy="28803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8378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5976" y="1340768"/>
            <a:ext cx="4320480" cy="2031325"/>
          </a:xfrm>
          <a:prstGeom prst="rect">
            <a:avLst/>
          </a:prstGeom>
          <a:noFill/>
        </p:spPr>
        <p:txBody>
          <a:bodyPr wrap="square" rtlCol="0">
            <a:spAutoFit/>
          </a:bodyPr>
          <a:lstStyle/>
          <a:p>
            <a:r>
              <a:rPr lang="es-ES_tradnl" dirty="0" err="1" smtClean="0"/>
              <a:t>Our</a:t>
            </a:r>
            <a:r>
              <a:rPr lang="es-ES_tradnl" dirty="0" smtClean="0"/>
              <a:t> </a:t>
            </a:r>
            <a:r>
              <a:rPr lang="es-ES_tradnl" dirty="0" err="1" smtClean="0"/>
              <a:t>services</a:t>
            </a:r>
            <a:r>
              <a:rPr lang="es-ES_tradnl" dirty="0" smtClean="0"/>
              <a:t> are </a:t>
            </a:r>
            <a:r>
              <a:rPr lang="es-ES_tradnl" dirty="0" err="1" smtClean="0"/>
              <a:t>designed</a:t>
            </a:r>
            <a:r>
              <a:rPr lang="es-ES_tradnl" dirty="0" smtClean="0"/>
              <a:t> </a:t>
            </a:r>
            <a:r>
              <a:rPr lang="es-ES_tradnl" dirty="0" err="1" smtClean="0"/>
              <a:t>to</a:t>
            </a:r>
            <a:r>
              <a:rPr lang="es-ES_tradnl" dirty="0" smtClean="0"/>
              <a:t> </a:t>
            </a:r>
            <a:r>
              <a:rPr lang="es-ES_tradnl" dirty="0" err="1" smtClean="0"/>
              <a:t>be</a:t>
            </a:r>
            <a:r>
              <a:rPr lang="es-ES_tradnl" dirty="0" smtClean="0"/>
              <a:t> </a:t>
            </a:r>
            <a:r>
              <a:rPr lang="es-ES_tradnl" dirty="0" err="1" smtClean="0"/>
              <a:t>accessible</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large</a:t>
            </a:r>
            <a:r>
              <a:rPr lang="es-ES_tradnl" dirty="0" smtClean="0"/>
              <a:t> </a:t>
            </a:r>
            <a:r>
              <a:rPr lang="es-ES_tradnl" dirty="0" err="1" smtClean="0"/>
              <a:t>number</a:t>
            </a:r>
            <a:r>
              <a:rPr lang="es-ES_tradnl" dirty="0" smtClean="0"/>
              <a:t> of </a:t>
            </a:r>
            <a:r>
              <a:rPr lang="es-ES_tradnl" dirty="0" err="1" smtClean="0"/>
              <a:t>visitors</a:t>
            </a:r>
            <a:r>
              <a:rPr lang="es-ES_tradnl" dirty="0" smtClean="0"/>
              <a:t> </a:t>
            </a:r>
            <a:r>
              <a:rPr lang="es-ES_tradnl" dirty="0" err="1" smtClean="0"/>
              <a:t>that</a:t>
            </a:r>
            <a:r>
              <a:rPr lang="es-ES_tradnl" dirty="0" smtClean="0"/>
              <a:t> </a:t>
            </a:r>
            <a:r>
              <a:rPr lang="es-ES_tradnl" dirty="0" err="1" smtClean="0"/>
              <a:t>we</a:t>
            </a:r>
            <a:r>
              <a:rPr lang="es-ES_tradnl" dirty="0" smtClean="0"/>
              <a:t> </a:t>
            </a:r>
            <a:r>
              <a:rPr lang="es-ES_tradnl" dirty="0" err="1" smtClean="0"/>
              <a:t>have</a:t>
            </a:r>
            <a:r>
              <a:rPr lang="es-ES_tradnl" dirty="0" smtClean="0"/>
              <a:t>.  </a:t>
            </a:r>
            <a:r>
              <a:rPr lang="es-ES_tradnl" dirty="0" err="1" smtClean="0"/>
              <a:t>Some</a:t>
            </a:r>
            <a:r>
              <a:rPr lang="es-ES_tradnl" dirty="0" smtClean="0"/>
              <a:t> of </a:t>
            </a:r>
            <a:r>
              <a:rPr lang="es-ES_tradnl" dirty="0" err="1" smtClean="0"/>
              <a:t>these</a:t>
            </a:r>
            <a:r>
              <a:rPr lang="es-ES_tradnl" dirty="0" smtClean="0"/>
              <a:t> are </a:t>
            </a:r>
            <a:r>
              <a:rPr lang="es-ES_tradnl" dirty="0" err="1" smtClean="0"/>
              <a:t>just</a:t>
            </a:r>
            <a:r>
              <a:rPr lang="es-ES_tradnl" dirty="0" smtClean="0"/>
              <a:t> </a:t>
            </a:r>
            <a:r>
              <a:rPr lang="es-ES_tradnl" dirty="0" err="1" smtClean="0"/>
              <a:t>passing</a:t>
            </a:r>
            <a:r>
              <a:rPr lang="es-ES_tradnl" dirty="0" smtClean="0"/>
              <a:t> </a:t>
            </a:r>
            <a:r>
              <a:rPr lang="es-ES_tradnl" dirty="0" err="1" smtClean="0"/>
              <a:t>through</a:t>
            </a:r>
            <a:r>
              <a:rPr lang="es-ES_tradnl" dirty="0" smtClean="0"/>
              <a:t> </a:t>
            </a:r>
            <a:r>
              <a:rPr lang="es-ES_tradnl" dirty="0" err="1" smtClean="0"/>
              <a:t>Horley</a:t>
            </a:r>
            <a:r>
              <a:rPr lang="es-ES_tradnl" dirty="0" smtClean="0"/>
              <a:t>,  </a:t>
            </a:r>
            <a:r>
              <a:rPr lang="es-ES_tradnl" dirty="0" err="1" smtClean="0"/>
              <a:t>whilst</a:t>
            </a:r>
            <a:r>
              <a:rPr lang="es-ES_tradnl" dirty="0" smtClean="0"/>
              <a:t> </a:t>
            </a:r>
            <a:r>
              <a:rPr lang="es-ES_tradnl" dirty="0" err="1" smtClean="0"/>
              <a:t>others</a:t>
            </a:r>
            <a:r>
              <a:rPr lang="es-ES_tradnl" dirty="0" smtClean="0"/>
              <a:t> are </a:t>
            </a:r>
            <a:r>
              <a:rPr lang="es-ES_tradnl" dirty="0" err="1" smtClean="0"/>
              <a:t>seeking</a:t>
            </a:r>
            <a:r>
              <a:rPr lang="es-ES_tradnl" dirty="0" smtClean="0"/>
              <a:t> a </a:t>
            </a:r>
            <a:r>
              <a:rPr lang="es-ES_tradnl" dirty="0" err="1" smtClean="0"/>
              <a:t>deeper</a:t>
            </a:r>
            <a:r>
              <a:rPr lang="es-ES_tradnl" dirty="0" smtClean="0"/>
              <a:t> </a:t>
            </a:r>
            <a:r>
              <a:rPr lang="es-ES_tradnl" dirty="0" err="1" smtClean="0"/>
              <a:t>spritual</a:t>
            </a:r>
            <a:r>
              <a:rPr lang="es-ES_tradnl" dirty="0" smtClean="0"/>
              <a:t> </a:t>
            </a:r>
            <a:r>
              <a:rPr lang="es-ES_tradnl" dirty="0" err="1" smtClean="0"/>
              <a:t>experience</a:t>
            </a:r>
            <a:r>
              <a:rPr lang="es-ES_tradnl" dirty="0" smtClean="0"/>
              <a:t> and </a:t>
            </a:r>
            <a:r>
              <a:rPr lang="es-ES_tradnl" dirty="0" err="1" smtClean="0"/>
              <a:t>encounter</a:t>
            </a:r>
            <a:r>
              <a:rPr lang="es-ES_tradnl" dirty="0" smtClean="0"/>
              <a:t> </a:t>
            </a:r>
            <a:r>
              <a:rPr lang="es-ES_tradnl" dirty="0" err="1" smtClean="0"/>
              <a:t>with</a:t>
            </a:r>
            <a:r>
              <a:rPr lang="es-ES_tradnl" dirty="0" smtClean="0"/>
              <a:t> </a:t>
            </a:r>
            <a:r>
              <a:rPr lang="es-ES_tradnl" dirty="0" err="1" smtClean="0"/>
              <a:t>God</a:t>
            </a:r>
            <a:r>
              <a:rPr lang="es-ES_tradnl" dirty="0" smtClean="0"/>
              <a:t>.  </a:t>
            </a:r>
            <a:r>
              <a:rPr lang="es-ES_tradnl" dirty="0" err="1" smtClean="0"/>
              <a:t>Above</a:t>
            </a:r>
            <a:r>
              <a:rPr lang="es-ES_tradnl" dirty="0" smtClean="0"/>
              <a:t> </a:t>
            </a:r>
            <a:r>
              <a:rPr lang="es-ES_tradnl" dirty="0" err="1" smtClean="0"/>
              <a:t>all</a:t>
            </a:r>
            <a:r>
              <a:rPr lang="es-ES_tradnl" dirty="0" smtClean="0"/>
              <a:t> </a:t>
            </a:r>
            <a:r>
              <a:rPr lang="es-ES_tradnl" dirty="0" err="1" smtClean="0"/>
              <a:t>we</a:t>
            </a:r>
            <a:r>
              <a:rPr lang="es-ES_tradnl" dirty="0" smtClean="0"/>
              <a:t> </a:t>
            </a:r>
            <a:r>
              <a:rPr lang="es-ES_tradnl" dirty="0" err="1" smtClean="0"/>
              <a:t>aim</a:t>
            </a:r>
            <a:r>
              <a:rPr lang="es-ES_tradnl" dirty="0" smtClean="0"/>
              <a:t> </a:t>
            </a:r>
            <a:r>
              <a:rPr lang="es-ES_tradnl" dirty="0" err="1" smtClean="0"/>
              <a:t>to</a:t>
            </a:r>
            <a:r>
              <a:rPr lang="es-ES_tradnl" dirty="0" smtClean="0"/>
              <a:t> </a:t>
            </a:r>
            <a:r>
              <a:rPr lang="es-ES_tradnl" dirty="0" err="1" smtClean="0"/>
              <a:t>make</a:t>
            </a:r>
            <a:r>
              <a:rPr lang="es-ES_tradnl" dirty="0" smtClean="0"/>
              <a:t> </a:t>
            </a:r>
            <a:r>
              <a:rPr lang="es-ES_tradnl" dirty="0" err="1" smtClean="0"/>
              <a:t>newcomers</a:t>
            </a:r>
            <a:r>
              <a:rPr lang="es-ES_tradnl" dirty="0" smtClean="0"/>
              <a:t> </a:t>
            </a:r>
            <a:r>
              <a:rPr lang="es-ES_tradnl" dirty="0" err="1" smtClean="0"/>
              <a:t>feel</a:t>
            </a:r>
            <a:r>
              <a:rPr lang="es-ES_tradnl" dirty="0" smtClean="0"/>
              <a:t> </a:t>
            </a:r>
            <a:r>
              <a:rPr lang="es-ES_tradnl" dirty="0" err="1" smtClean="0"/>
              <a:t>welcome</a:t>
            </a:r>
            <a:r>
              <a:rPr lang="es-ES_tradnl" dirty="0" smtClean="0"/>
              <a:t> and </a:t>
            </a:r>
            <a:r>
              <a:rPr lang="es-ES_tradnl" dirty="0" err="1" smtClean="0"/>
              <a:t>relaxed</a:t>
            </a:r>
            <a:r>
              <a:rPr lang="es-ES_tradnl" dirty="0" smtClean="0"/>
              <a:t>.</a:t>
            </a:r>
            <a:endParaRPr lang="es-ES_tradnl" dirty="0"/>
          </a:p>
        </p:txBody>
      </p:sp>
      <p:pic>
        <p:nvPicPr>
          <p:cNvPr id="4"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827584" y="1340768"/>
            <a:ext cx="3322541" cy="45867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7584" y="476672"/>
            <a:ext cx="8136904" cy="769441"/>
          </a:xfrm>
          <a:prstGeom prst="rect">
            <a:avLst/>
          </a:prstGeom>
          <a:noFill/>
        </p:spPr>
        <p:txBody>
          <a:bodyPr wrap="square" rtlCol="0">
            <a:spAutoFit/>
          </a:bodyPr>
          <a:lstStyle/>
          <a:p>
            <a:r>
              <a:rPr lang="en-GB" sz="4400" b="1" spc="300" dirty="0" err="1"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St.Barts</a:t>
            </a:r>
            <a:r>
              <a:rPr lang="en-GB" sz="44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 Mission Statement</a:t>
            </a:r>
            <a:endParaRPr lang="es-ES_tradnl" sz="4400" dirty="0"/>
          </a:p>
        </p:txBody>
      </p:sp>
      <p:sp>
        <p:nvSpPr>
          <p:cNvPr id="7" name="Rectangle 6"/>
          <p:cNvSpPr/>
          <p:nvPr/>
        </p:nvSpPr>
        <p:spPr>
          <a:xfrm>
            <a:off x="4211960" y="3717032"/>
            <a:ext cx="4572000" cy="1754326"/>
          </a:xfrm>
          <a:prstGeom prst="rect">
            <a:avLst/>
          </a:prstGeom>
        </p:spPr>
        <p:txBody>
          <a:bodyPr>
            <a:spAutoFit/>
          </a:bodyPr>
          <a:lstStyle/>
          <a:p>
            <a:r>
              <a:rPr lang="es-ES_tradnl" dirty="0" err="1" smtClean="0"/>
              <a:t>Worship</a:t>
            </a:r>
            <a:r>
              <a:rPr lang="es-ES_tradnl" dirty="0" smtClean="0"/>
              <a:t> at </a:t>
            </a:r>
            <a:r>
              <a:rPr lang="es-ES_tradnl" dirty="0" err="1" smtClean="0"/>
              <a:t>the</a:t>
            </a:r>
            <a:r>
              <a:rPr lang="es-ES_tradnl" dirty="0" smtClean="0"/>
              <a:t> </a:t>
            </a:r>
            <a:r>
              <a:rPr lang="es-ES_tradnl" dirty="0" err="1" smtClean="0"/>
              <a:t>main</a:t>
            </a:r>
            <a:r>
              <a:rPr lang="es-ES_tradnl" dirty="0" smtClean="0"/>
              <a:t> 10.45 </a:t>
            </a:r>
            <a:r>
              <a:rPr lang="es-ES_tradnl" dirty="0" err="1" smtClean="0"/>
              <a:t>service</a:t>
            </a:r>
            <a:r>
              <a:rPr lang="es-ES_tradnl" dirty="0" smtClean="0"/>
              <a:t> </a:t>
            </a:r>
            <a:r>
              <a:rPr lang="es-ES_tradnl" dirty="0" err="1" smtClean="0"/>
              <a:t>is</a:t>
            </a:r>
            <a:r>
              <a:rPr lang="es-ES_tradnl" dirty="0" smtClean="0"/>
              <a:t> </a:t>
            </a:r>
            <a:r>
              <a:rPr lang="es-ES_tradnl" dirty="0" err="1" smtClean="0"/>
              <a:t>very</a:t>
            </a:r>
            <a:r>
              <a:rPr lang="es-ES_tradnl" dirty="0" smtClean="0"/>
              <a:t> informal and </a:t>
            </a:r>
            <a:r>
              <a:rPr lang="es-ES_tradnl" dirty="0" err="1" smtClean="0"/>
              <a:t>comprises</a:t>
            </a:r>
            <a:r>
              <a:rPr lang="es-ES_tradnl" dirty="0" smtClean="0"/>
              <a:t> </a:t>
            </a:r>
            <a:r>
              <a:rPr lang="es-ES_tradnl" dirty="0" err="1" smtClean="0"/>
              <a:t>mainly</a:t>
            </a:r>
            <a:r>
              <a:rPr lang="es-ES_tradnl" dirty="0" smtClean="0"/>
              <a:t> </a:t>
            </a:r>
            <a:r>
              <a:rPr lang="es-ES_tradnl" dirty="0" err="1" smtClean="0"/>
              <a:t>modern</a:t>
            </a:r>
            <a:r>
              <a:rPr lang="es-ES_tradnl" dirty="0" smtClean="0"/>
              <a:t> </a:t>
            </a:r>
            <a:r>
              <a:rPr lang="es-ES_tradnl" dirty="0" err="1" smtClean="0"/>
              <a:t>songs</a:t>
            </a:r>
            <a:r>
              <a:rPr lang="es-ES_tradnl" dirty="0" smtClean="0"/>
              <a:t> and </a:t>
            </a:r>
            <a:r>
              <a:rPr lang="es-ES_tradnl" dirty="0" err="1" smtClean="0"/>
              <a:t>the</a:t>
            </a:r>
            <a:r>
              <a:rPr lang="es-ES_tradnl" dirty="0" smtClean="0"/>
              <a:t> </a:t>
            </a:r>
            <a:r>
              <a:rPr lang="es-ES_tradnl" dirty="0" err="1" smtClean="0"/>
              <a:t>occasional</a:t>
            </a:r>
            <a:r>
              <a:rPr lang="es-ES_tradnl" dirty="0" smtClean="0"/>
              <a:t> </a:t>
            </a:r>
            <a:r>
              <a:rPr lang="es-ES_tradnl" dirty="0" err="1" smtClean="0"/>
              <a:t>traditional</a:t>
            </a:r>
            <a:r>
              <a:rPr lang="es-ES_tradnl" dirty="0" smtClean="0"/>
              <a:t> </a:t>
            </a:r>
            <a:r>
              <a:rPr lang="es-ES_tradnl" dirty="0" err="1" smtClean="0"/>
              <a:t>hymn</a:t>
            </a:r>
            <a:r>
              <a:rPr lang="es-ES_tradnl" dirty="0" smtClean="0"/>
              <a:t>.  </a:t>
            </a:r>
            <a:r>
              <a:rPr lang="es-ES_tradnl" dirty="0" err="1" smtClean="0"/>
              <a:t>The</a:t>
            </a:r>
            <a:r>
              <a:rPr lang="es-ES_tradnl" dirty="0" smtClean="0"/>
              <a:t> </a:t>
            </a:r>
            <a:r>
              <a:rPr lang="es-ES_tradnl" dirty="0" err="1" smtClean="0"/>
              <a:t>worship</a:t>
            </a:r>
            <a:r>
              <a:rPr lang="es-ES_tradnl" dirty="0" smtClean="0"/>
              <a:t> band </a:t>
            </a:r>
            <a:r>
              <a:rPr lang="es-ES_tradnl" dirty="0" err="1" smtClean="0"/>
              <a:t>comprises</a:t>
            </a:r>
            <a:r>
              <a:rPr lang="es-ES_tradnl" dirty="0" smtClean="0"/>
              <a:t> </a:t>
            </a:r>
            <a:r>
              <a:rPr lang="es-ES_tradnl" dirty="0" err="1" smtClean="0"/>
              <a:t>keyboard</a:t>
            </a:r>
            <a:r>
              <a:rPr lang="es-ES_tradnl" dirty="0" smtClean="0"/>
              <a:t>, </a:t>
            </a:r>
            <a:r>
              <a:rPr lang="es-ES_tradnl" dirty="0" err="1" smtClean="0"/>
              <a:t>guitars</a:t>
            </a:r>
            <a:r>
              <a:rPr lang="es-ES_tradnl" dirty="0" smtClean="0"/>
              <a:t>, </a:t>
            </a:r>
            <a:r>
              <a:rPr lang="es-ES_tradnl" dirty="0" err="1" smtClean="0"/>
              <a:t>bass</a:t>
            </a:r>
            <a:r>
              <a:rPr lang="es-ES_tradnl" dirty="0" smtClean="0"/>
              <a:t> and </a:t>
            </a:r>
            <a:r>
              <a:rPr lang="es-ES_tradnl" dirty="0" err="1" smtClean="0"/>
              <a:t>drums</a:t>
            </a:r>
            <a:r>
              <a:rPr lang="es-ES_tradnl" dirty="0" smtClean="0"/>
              <a:t>, </a:t>
            </a:r>
            <a:r>
              <a:rPr lang="es-ES_tradnl" dirty="0" err="1" smtClean="0"/>
              <a:t>augmented</a:t>
            </a:r>
            <a:r>
              <a:rPr lang="es-ES_tradnl" dirty="0" smtClean="0"/>
              <a:t> </a:t>
            </a:r>
            <a:r>
              <a:rPr lang="es-ES_tradnl" dirty="0" err="1" smtClean="0"/>
              <a:t>by</a:t>
            </a:r>
            <a:r>
              <a:rPr lang="es-ES_tradnl" dirty="0" smtClean="0"/>
              <a:t> </a:t>
            </a:r>
            <a:r>
              <a:rPr lang="es-ES_tradnl" dirty="0" err="1" smtClean="0"/>
              <a:t>brass</a:t>
            </a:r>
            <a:r>
              <a:rPr lang="es-ES_tradnl" dirty="0" smtClean="0"/>
              <a:t> and </a:t>
            </a:r>
            <a:r>
              <a:rPr lang="es-ES_tradnl" dirty="0" err="1" smtClean="0"/>
              <a:t>woodwind</a:t>
            </a:r>
            <a:r>
              <a:rPr lang="es-ES_tradnl" dirty="0" smtClean="0"/>
              <a:t> as </a:t>
            </a:r>
            <a:r>
              <a:rPr lang="es-ES_tradnl" dirty="0" err="1" smtClean="0"/>
              <a:t>appropriate</a:t>
            </a:r>
            <a:r>
              <a:rPr lang="es-ES_tradnl" dirty="0" smtClean="0"/>
              <a:t>.</a:t>
            </a:r>
            <a:endParaRPr lang="es-ES_trad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860032" y="404664"/>
            <a:ext cx="3816424" cy="3883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3528" y="548680"/>
            <a:ext cx="4572000" cy="2308324"/>
          </a:xfrm>
          <a:prstGeom prst="rect">
            <a:avLst/>
          </a:prstGeom>
        </p:spPr>
        <p:txBody>
          <a:bodyPr>
            <a:spAutoFit/>
          </a:bodyPr>
          <a:lstStyle/>
          <a:p>
            <a:r>
              <a:rPr lang="es-ES_tradnl" dirty="0" smtClean="0"/>
              <a:t>St. </a:t>
            </a:r>
            <a:r>
              <a:rPr lang="es-ES_tradnl" dirty="0" err="1" smtClean="0"/>
              <a:t>Barts</a:t>
            </a:r>
            <a:r>
              <a:rPr lang="es-ES_tradnl" dirty="0" smtClean="0"/>
              <a:t> </a:t>
            </a:r>
            <a:r>
              <a:rPr lang="es-ES_tradnl" dirty="0" err="1" smtClean="0"/>
              <a:t>was</a:t>
            </a:r>
            <a:r>
              <a:rPr lang="es-ES_tradnl" dirty="0" smtClean="0"/>
              <a:t> </a:t>
            </a:r>
            <a:r>
              <a:rPr lang="es-ES_tradnl" dirty="0" err="1" smtClean="0"/>
              <a:t>impacted</a:t>
            </a:r>
            <a:r>
              <a:rPr lang="es-ES_tradnl" dirty="0" smtClean="0"/>
              <a:t> </a:t>
            </a:r>
            <a:r>
              <a:rPr lang="es-ES_tradnl" dirty="0" err="1" smtClean="0"/>
              <a:t>by</a:t>
            </a:r>
            <a:r>
              <a:rPr lang="es-ES_tradnl" dirty="0" smtClean="0"/>
              <a:t> </a:t>
            </a:r>
            <a:r>
              <a:rPr lang="es-ES_tradnl" dirty="0" err="1" smtClean="0"/>
              <a:t>renewal</a:t>
            </a:r>
            <a:r>
              <a:rPr lang="es-ES_tradnl" dirty="0" smtClean="0"/>
              <a:t> in </a:t>
            </a:r>
            <a:r>
              <a:rPr lang="es-ES_tradnl" dirty="0" err="1" smtClean="0"/>
              <a:t>the</a:t>
            </a:r>
            <a:r>
              <a:rPr lang="es-ES_tradnl" dirty="0" smtClean="0"/>
              <a:t> late 1990s and </a:t>
            </a:r>
            <a:r>
              <a:rPr lang="es-ES_tradnl" dirty="0" err="1" smtClean="0"/>
              <a:t>members</a:t>
            </a:r>
            <a:r>
              <a:rPr lang="es-ES_tradnl" dirty="0" smtClean="0"/>
              <a:t> of </a:t>
            </a:r>
            <a:r>
              <a:rPr lang="es-ES_tradnl" dirty="0" err="1" smtClean="0"/>
              <a:t>the</a:t>
            </a:r>
            <a:r>
              <a:rPr lang="es-ES_tradnl" dirty="0" smtClean="0"/>
              <a:t> </a:t>
            </a:r>
            <a:r>
              <a:rPr lang="es-ES_tradnl" dirty="0" err="1" smtClean="0"/>
              <a:t>congregation</a:t>
            </a:r>
            <a:r>
              <a:rPr lang="es-ES_tradnl" dirty="0" smtClean="0"/>
              <a:t>  (</a:t>
            </a:r>
            <a:r>
              <a:rPr lang="es-ES_tradnl" dirty="0" err="1" smtClean="0"/>
              <a:t>including</a:t>
            </a:r>
            <a:r>
              <a:rPr lang="es-ES_tradnl" dirty="0" smtClean="0"/>
              <a:t> </a:t>
            </a:r>
            <a:r>
              <a:rPr lang="es-ES_tradnl" dirty="0" err="1" smtClean="0"/>
              <a:t>clergy</a:t>
            </a:r>
            <a:r>
              <a:rPr lang="es-ES_tradnl" dirty="0" smtClean="0"/>
              <a:t>) </a:t>
            </a:r>
            <a:r>
              <a:rPr lang="es-ES_tradnl" dirty="0" err="1" smtClean="0"/>
              <a:t>have</a:t>
            </a:r>
            <a:r>
              <a:rPr lang="es-ES_tradnl" dirty="0" smtClean="0"/>
              <a:t> </a:t>
            </a:r>
            <a:r>
              <a:rPr lang="es-ES_tradnl" dirty="0" err="1" smtClean="0"/>
              <a:t>attended</a:t>
            </a:r>
            <a:r>
              <a:rPr lang="es-ES_tradnl" dirty="0" smtClean="0"/>
              <a:t> </a:t>
            </a:r>
            <a:r>
              <a:rPr lang="es-ES_tradnl" dirty="0" err="1" smtClean="0"/>
              <a:t>conferences</a:t>
            </a:r>
            <a:r>
              <a:rPr lang="es-ES_tradnl" dirty="0" smtClean="0"/>
              <a:t> at Toronto </a:t>
            </a:r>
            <a:r>
              <a:rPr lang="es-ES_tradnl" dirty="0" err="1" smtClean="0"/>
              <a:t>Airport</a:t>
            </a:r>
            <a:r>
              <a:rPr lang="es-ES_tradnl" dirty="0" smtClean="0"/>
              <a:t> Christian </a:t>
            </a:r>
            <a:r>
              <a:rPr lang="es-ES_tradnl" dirty="0" err="1" smtClean="0"/>
              <a:t>Fellowship</a:t>
            </a:r>
            <a:r>
              <a:rPr lang="es-ES_tradnl" dirty="0" smtClean="0"/>
              <a:t> and </a:t>
            </a:r>
            <a:r>
              <a:rPr lang="es-ES_tradnl" dirty="0" err="1" smtClean="0"/>
              <a:t>other</a:t>
            </a:r>
            <a:r>
              <a:rPr lang="es-ES_tradnl" dirty="0" smtClean="0"/>
              <a:t> </a:t>
            </a:r>
            <a:r>
              <a:rPr lang="es-ES_tradnl" dirty="0" err="1" smtClean="0"/>
              <a:t>charismatic</a:t>
            </a:r>
            <a:r>
              <a:rPr lang="es-ES_tradnl" dirty="0" smtClean="0"/>
              <a:t> </a:t>
            </a:r>
            <a:r>
              <a:rPr lang="es-ES_tradnl" dirty="0" err="1" smtClean="0"/>
              <a:t>churches</a:t>
            </a:r>
            <a:r>
              <a:rPr lang="es-ES_tradnl" dirty="0" smtClean="0"/>
              <a:t>.   </a:t>
            </a:r>
            <a:r>
              <a:rPr lang="es-ES_tradnl" dirty="0" err="1" smtClean="0"/>
              <a:t>This</a:t>
            </a:r>
            <a:r>
              <a:rPr lang="es-ES_tradnl" dirty="0" smtClean="0"/>
              <a:t> has </a:t>
            </a:r>
            <a:r>
              <a:rPr lang="es-ES_tradnl" dirty="0" err="1" smtClean="0"/>
              <a:t>shaped</a:t>
            </a:r>
            <a:r>
              <a:rPr lang="es-ES_tradnl" dirty="0" smtClean="0"/>
              <a:t> </a:t>
            </a:r>
            <a:r>
              <a:rPr lang="es-ES_tradnl" dirty="0" err="1" smtClean="0"/>
              <a:t>the</a:t>
            </a:r>
            <a:r>
              <a:rPr lang="es-ES_tradnl" dirty="0" smtClean="0"/>
              <a:t> </a:t>
            </a:r>
            <a:r>
              <a:rPr lang="es-ES_tradnl" dirty="0" err="1" smtClean="0"/>
              <a:t>way</a:t>
            </a:r>
            <a:r>
              <a:rPr lang="es-ES_tradnl" dirty="0" smtClean="0"/>
              <a:t> in </a:t>
            </a:r>
            <a:r>
              <a:rPr lang="es-ES_tradnl" dirty="0" err="1" smtClean="0"/>
              <a:t>which</a:t>
            </a:r>
            <a:r>
              <a:rPr lang="es-ES_tradnl" dirty="0" smtClean="0"/>
              <a:t> </a:t>
            </a:r>
            <a:r>
              <a:rPr lang="es-ES_tradnl" dirty="0" err="1" smtClean="0"/>
              <a:t>we</a:t>
            </a:r>
            <a:r>
              <a:rPr lang="es-ES_tradnl" dirty="0" smtClean="0"/>
              <a:t> </a:t>
            </a:r>
            <a:r>
              <a:rPr lang="es-ES_tradnl" dirty="0" err="1" smtClean="0"/>
              <a:t>aim</a:t>
            </a:r>
            <a:r>
              <a:rPr lang="es-ES_tradnl" dirty="0" smtClean="0"/>
              <a:t> </a:t>
            </a:r>
            <a:r>
              <a:rPr lang="es-ES_tradnl" dirty="0" err="1" smtClean="0"/>
              <a:t>to</a:t>
            </a:r>
            <a:r>
              <a:rPr lang="es-ES_tradnl" dirty="0" smtClean="0"/>
              <a:t> </a:t>
            </a:r>
            <a:r>
              <a:rPr lang="es-ES_tradnl" dirty="0" err="1" smtClean="0"/>
              <a:t>live</a:t>
            </a:r>
            <a:r>
              <a:rPr lang="es-ES_tradnl" dirty="0" smtClean="0"/>
              <a:t> </a:t>
            </a:r>
            <a:r>
              <a:rPr lang="es-ES_tradnl" dirty="0" err="1" smtClean="0"/>
              <a:t>out</a:t>
            </a:r>
            <a:r>
              <a:rPr lang="es-ES_tradnl" dirty="0" smtClean="0"/>
              <a:t> </a:t>
            </a:r>
            <a:r>
              <a:rPr lang="es-ES_tradnl" dirty="0" err="1" smtClean="0"/>
              <a:t>the</a:t>
            </a:r>
            <a:r>
              <a:rPr lang="es-ES_tradnl" dirty="0" smtClean="0"/>
              <a:t> </a:t>
            </a:r>
            <a:r>
              <a:rPr lang="es-ES_tradnl" dirty="0" err="1" smtClean="0"/>
              <a:t>mission</a:t>
            </a:r>
            <a:r>
              <a:rPr lang="es-ES_tradnl" dirty="0" smtClean="0"/>
              <a:t> </a:t>
            </a:r>
            <a:r>
              <a:rPr lang="es-ES_tradnl" dirty="0" err="1" smtClean="0"/>
              <a:t>statement</a:t>
            </a:r>
            <a:r>
              <a:rPr lang="es-ES_tradnl" dirty="0" smtClean="0"/>
              <a:t> </a:t>
            </a:r>
            <a:r>
              <a:rPr lang="es-ES_tradnl" dirty="0" err="1" smtClean="0"/>
              <a:t>using</a:t>
            </a:r>
            <a:r>
              <a:rPr lang="es-ES_tradnl" dirty="0" smtClean="0"/>
              <a:t> </a:t>
            </a:r>
            <a:r>
              <a:rPr lang="es-ES_tradnl" dirty="0" err="1" smtClean="0"/>
              <a:t>the</a:t>
            </a:r>
            <a:r>
              <a:rPr lang="es-ES_tradnl" dirty="0" smtClean="0"/>
              <a:t> </a:t>
            </a:r>
            <a:r>
              <a:rPr lang="es-ES_tradnl" dirty="0" err="1" smtClean="0"/>
              <a:t>Values</a:t>
            </a:r>
            <a:r>
              <a:rPr lang="es-ES_tradnl" dirty="0" smtClean="0"/>
              <a:t> </a:t>
            </a:r>
            <a:r>
              <a:rPr lang="es-ES_tradnl" dirty="0" err="1" smtClean="0"/>
              <a:t>depicted</a:t>
            </a:r>
            <a:r>
              <a:rPr lang="es-ES_tradnl" dirty="0" smtClean="0"/>
              <a:t> in </a:t>
            </a:r>
            <a:r>
              <a:rPr lang="es-ES_tradnl" dirty="0" err="1" smtClean="0"/>
              <a:t>this</a:t>
            </a:r>
            <a:r>
              <a:rPr lang="es-ES_tradnl" dirty="0" smtClean="0"/>
              <a:t> </a:t>
            </a:r>
            <a:r>
              <a:rPr lang="es-ES_tradnl" dirty="0" err="1" smtClean="0"/>
              <a:t>diagram</a:t>
            </a:r>
            <a:r>
              <a:rPr lang="es-ES_tradnl" dirty="0" smtClean="0"/>
              <a:t>.</a:t>
            </a:r>
            <a:endParaRPr lang="es-ES_tradnl" dirty="0"/>
          </a:p>
        </p:txBody>
      </p:sp>
      <p:sp>
        <p:nvSpPr>
          <p:cNvPr id="11" name="Rectangle 10"/>
          <p:cNvSpPr/>
          <p:nvPr/>
        </p:nvSpPr>
        <p:spPr>
          <a:xfrm>
            <a:off x="4572000" y="4293096"/>
            <a:ext cx="4572000" cy="2031325"/>
          </a:xfrm>
          <a:prstGeom prst="rect">
            <a:avLst/>
          </a:prstGeom>
        </p:spPr>
        <p:txBody>
          <a:bodyPr>
            <a:spAutoFit/>
          </a:bodyPr>
          <a:lstStyle/>
          <a:p>
            <a:r>
              <a:rPr lang="es-ES_tradnl" dirty="0" err="1" smtClean="0"/>
              <a:t>During</a:t>
            </a:r>
            <a:r>
              <a:rPr lang="es-ES_tradnl" dirty="0" smtClean="0"/>
              <a:t> </a:t>
            </a:r>
            <a:r>
              <a:rPr lang="es-ES_tradnl" dirty="0" err="1" smtClean="0"/>
              <a:t>the</a:t>
            </a:r>
            <a:r>
              <a:rPr lang="es-ES_tradnl" dirty="0" smtClean="0"/>
              <a:t> </a:t>
            </a:r>
            <a:r>
              <a:rPr lang="es-ES_tradnl" dirty="0" err="1" smtClean="0"/>
              <a:t>Summer</a:t>
            </a:r>
            <a:r>
              <a:rPr lang="es-ES_tradnl" dirty="0" smtClean="0"/>
              <a:t> a </a:t>
            </a:r>
            <a:r>
              <a:rPr lang="es-ES_tradnl" dirty="0" err="1" smtClean="0"/>
              <a:t>large</a:t>
            </a:r>
            <a:r>
              <a:rPr lang="es-ES_tradnl" dirty="0" smtClean="0"/>
              <a:t> </a:t>
            </a:r>
            <a:r>
              <a:rPr lang="es-ES_tradnl" dirty="0" err="1" smtClean="0"/>
              <a:t>number</a:t>
            </a:r>
            <a:r>
              <a:rPr lang="es-ES_tradnl" dirty="0" smtClean="0"/>
              <a:t> of </a:t>
            </a:r>
            <a:r>
              <a:rPr lang="es-ES_tradnl" dirty="0" err="1" smtClean="0"/>
              <a:t>the</a:t>
            </a:r>
            <a:r>
              <a:rPr lang="es-ES_tradnl" dirty="0" smtClean="0"/>
              <a:t> </a:t>
            </a:r>
            <a:r>
              <a:rPr lang="es-ES_tradnl" dirty="0" err="1" smtClean="0"/>
              <a:t>congregation</a:t>
            </a:r>
            <a:r>
              <a:rPr lang="es-ES_tradnl" dirty="0" smtClean="0"/>
              <a:t> </a:t>
            </a:r>
            <a:r>
              <a:rPr lang="es-ES_tradnl" dirty="0" err="1" smtClean="0"/>
              <a:t>attend</a:t>
            </a:r>
            <a:r>
              <a:rPr lang="es-ES_tradnl" dirty="0" smtClean="0"/>
              <a:t> </a:t>
            </a:r>
            <a:r>
              <a:rPr lang="es-ES_tradnl" dirty="0" err="1" smtClean="0"/>
              <a:t>the</a:t>
            </a:r>
            <a:r>
              <a:rPr lang="es-ES_tradnl" dirty="0" smtClean="0"/>
              <a:t> </a:t>
            </a:r>
            <a:r>
              <a:rPr lang="es-ES_tradnl" dirty="0" err="1" smtClean="0"/>
              <a:t>People</a:t>
            </a:r>
            <a:r>
              <a:rPr lang="es-ES_tradnl" dirty="0" smtClean="0"/>
              <a:t> </a:t>
            </a:r>
            <a:r>
              <a:rPr lang="es-ES_tradnl" dirty="0" err="1" smtClean="0"/>
              <a:t>Without</a:t>
            </a:r>
            <a:r>
              <a:rPr lang="es-ES_tradnl" dirty="0" smtClean="0"/>
              <a:t> </a:t>
            </a:r>
            <a:r>
              <a:rPr lang="es-ES_tradnl" dirty="0" err="1" smtClean="0"/>
              <a:t>Limits</a:t>
            </a:r>
            <a:r>
              <a:rPr lang="es-ES_tradnl" dirty="0" smtClean="0"/>
              <a:t> </a:t>
            </a:r>
            <a:r>
              <a:rPr lang="es-ES_tradnl" dirty="0" err="1" smtClean="0"/>
              <a:t>conference</a:t>
            </a:r>
            <a:r>
              <a:rPr lang="es-ES_tradnl" dirty="0" smtClean="0"/>
              <a:t> at </a:t>
            </a:r>
            <a:r>
              <a:rPr lang="es-ES_tradnl" dirty="0" err="1" smtClean="0"/>
              <a:t>Detling</a:t>
            </a:r>
            <a:r>
              <a:rPr lang="es-ES_tradnl" dirty="0" smtClean="0"/>
              <a:t>, in Kent.  </a:t>
            </a:r>
            <a:r>
              <a:rPr lang="es-ES_tradnl" dirty="0" err="1" smtClean="0"/>
              <a:t>This</a:t>
            </a:r>
            <a:r>
              <a:rPr lang="es-ES_tradnl" dirty="0" smtClean="0"/>
              <a:t> </a:t>
            </a:r>
            <a:r>
              <a:rPr lang="es-ES_tradnl" dirty="0" err="1" smtClean="0"/>
              <a:t>conference</a:t>
            </a:r>
            <a:r>
              <a:rPr lang="es-ES_tradnl" dirty="0" smtClean="0"/>
              <a:t> </a:t>
            </a:r>
            <a:r>
              <a:rPr lang="es-ES_tradnl" dirty="0" err="1" smtClean="0"/>
              <a:t>is</a:t>
            </a:r>
            <a:r>
              <a:rPr lang="es-ES_tradnl" dirty="0" smtClean="0"/>
              <a:t> </a:t>
            </a:r>
            <a:r>
              <a:rPr lang="es-ES_tradnl" dirty="0" err="1" smtClean="0"/>
              <a:t>linked</a:t>
            </a:r>
            <a:r>
              <a:rPr lang="es-ES_tradnl" dirty="0" smtClean="0"/>
              <a:t> </a:t>
            </a:r>
            <a:r>
              <a:rPr lang="es-ES_tradnl" dirty="0" err="1" smtClean="0"/>
              <a:t>to</a:t>
            </a:r>
            <a:r>
              <a:rPr lang="es-ES_tradnl" dirty="0" smtClean="0"/>
              <a:t> </a:t>
            </a:r>
            <a:r>
              <a:rPr lang="es-ES_tradnl" dirty="0" err="1" smtClean="0"/>
              <a:t>St</a:t>
            </a:r>
            <a:r>
              <a:rPr lang="es-ES_tradnl" dirty="0" smtClean="0"/>
              <a:t> </a:t>
            </a:r>
            <a:r>
              <a:rPr lang="es-ES_tradnl" dirty="0" err="1" smtClean="0"/>
              <a:t>Luke’s</a:t>
            </a:r>
            <a:r>
              <a:rPr lang="es-ES_tradnl" dirty="0" smtClean="0"/>
              <a:t> </a:t>
            </a:r>
            <a:r>
              <a:rPr lang="es-ES_tradnl" dirty="0" err="1" smtClean="0"/>
              <a:t>Maidstone</a:t>
            </a:r>
            <a:r>
              <a:rPr lang="es-ES_tradnl" dirty="0" smtClean="0"/>
              <a:t> and Eric </a:t>
            </a:r>
            <a:r>
              <a:rPr lang="es-ES_tradnl" dirty="0" err="1" smtClean="0"/>
              <a:t>Delve</a:t>
            </a:r>
            <a:r>
              <a:rPr lang="es-ES_tradnl" dirty="0" smtClean="0"/>
              <a:t> has </a:t>
            </a:r>
            <a:r>
              <a:rPr lang="es-ES_tradnl" dirty="0" err="1" smtClean="0"/>
              <a:t>been</a:t>
            </a:r>
            <a:r>
              <a:rPr lang="es-ES_tradnl" dirty="0" smtClean="0"/>
              <a:t> </a:t>
            </a:r>
            <a:r>
              <a:rPr lang="es-ES_tradnl" dirty="0" err="1" smtClean="0"/>
              <a:t>to</a:t>
            </a:r>
            <a:r>
              <a:rPr lang="es-ES_tradnl" dirty="0" smtClean="0"/>
              <a:t> </a:t>
            </a:r>
            <a:r>
              <a:rPr lang="es-ES_tradnl" dirty="0" err="1" smtClean="0"/>
              <a:t>speak</a:t>
            </a:r>
            <a:r>
              <a:rPr lang="es-ES_tradnl" dirty="0" smtClean="0"/>
              <a:t> at </a:t>
            </a:r>
            <a:r>
              <a:rPr lang="es-ES_tradnl" dirty="0" err="1" smtClean="0"/>
              <a:t>Barts</a:t>
            </a:r>
            <a:r>
              <a:rPr lang="es-ES_tradnl" dirty="0" smtClean="0"/>
              <a:t> a </a:t>
            </a:r>
            <a:r>
              <a:rPr lang="es-ES_tradnl" dirty="0" err="1" smtClean="0"/>
              <a:t>number</a:t>
            </a:r>
            <a:r>
              <a:rPr lang="es-ES_tradnl" dirty="0" smtClean="0"/>
              <a:t> of times.  </a:t>
            </a:r>
            <a:r>
              <a:rPr lang="es-ES_tradnl" dirty="0" err="1" smtClean="0"/>
              <a:t>The</a:t>
            </a:r>
            <a:r>
              <a:rPr lang="es-ES_tradnl" dirty="0" smtClean="0"/>
              <a:t> </a:t>
            </a:r>
            <a:r>
              <a:rPr lang="es-ES_tradnl" dirty="0" err="1" smtClean="0"/>
              <a:t>Detling</a:t>
            </a:r>
            <a:r>
              <a:rPr lang="es-ES_tradnl" dirty="0" smtClean="0"/>
              <a:t> </a:t>
            </a:r>
            <a:r>
              <a:rPr lang="es-ES_tradnl" dirty="0" err="1" smtClean="0"/>
              <a:t>worship</a:t>
            </a:r>
            <a:r>
              <a:rPr lang="es-ES_tradnl" dirty="0" smtClean="0"/>
              <a:t> band has </a:t>
            </a:r>
            <a:r>
              <a:rPr lang="es-ES_tradnl" dirty="0" err="1" smtClean="0"/>
              <a:t>also</a:t>
            </a:r>
            <a:r>
              <a:rPr lang="es-ES_tradnl" dirty="0" smtClean="0"/>
              <a:t> </a:t>
            </a:r>
            <a:r>
              <a:rPr lang="es-ES_tradnl" dirty="0" err="1" smtClean="0"/>
              <a:t>led</a:t>
            </a:r>
            <a:r>
              <a:rPr lang="es-ES_tradnl" dirty="0" smtClean="0"/>
              <a:t> </a:t>
            </a:r>
            <a:r>
              <a:rPr lang="es-ES_tradnl" dirty="0" err="1" smtClean="0"/>
              <a:t>Sunday</a:t>
            </a:r>
            <a:r>
              <a:rPr lang="es-ES_tradnl" dirty="0" smtClean="0"/>
              <a:t> </a:t>
            </a:r>
            <a:r>
              <a:rPr lang="es-ES_tradnl" dirty="0" err="1" smtClean="0"/>
              <a:t>Services</a:t>
            </a:r>
            <a:r>
              <a:rPr lang="es-ES_tradnl" dirty="0" smtClean="0"/>
              <a:t>.</a:t>
            </a:r>
            <a:endParaRPr lang="es-ES_tradnl" dirty="0"/>
          </a:p>
        </p:txBody>
      </p:sp>
      <p:pic>
        <p:nvPicPr>
          <p:cNvPr id="6" name="Picture 2" descr="C:\Users\saw2\AppData\Local\Microsoft\Windows\Temporary Internet Files\Content.Outlook\79RN41W8\181.JPG"/>
          <p:cNvPicPr>
            <a:picLocks noChangeAspect="1" noChangeArrowheads="1"/>
          </p:cNvPicPr>
          <p:nvPr/>
        </p:nvPicPr>
        <p:blipFill>
          <a:blip r:embed="rId3" cstate="print"/>
          <a:srcRect/>
          <a:stretch>
            <a:fillRect/>
          </a:stretch>
        </p:blipFill>
        <p:spPr bwMode="auto">
          <a:xfrm>
            <a:off x="467544" y="3284984"/>
            <a:ext cx="3840427" cy="2880320"/>
          </a:xfrm>
          <a:prstGeom prst="rect">
            <a:avLst/>
          </a:prstGeom>
          <a:ln>
            <a:noFill/>
          </a:ln>
          <a:effectLst>
            <a:softEdge rad="112500"/>
          </a:effectLst>
        </p:spPr>
      </p:pic>
    </p:spTree>
    <p:extLst>
      <p:ext uri="{BB962C8B-B14F-4D97-AF65-F5344CB8AC3E}">
        <p14:creationId xmlns="" xmlns:p14="http://schemas.microsoft.com/office/powerpoint/2010/main" val="1105731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4088" y="1268760"/>
            <a:ext cx="3240360" cy="4801314"/>
          </a:xfrm>
          <a:prstGeom prst="rect">
            <a:avLst/>
          </a:prstGeom>
          <a:noFill/>
        </p:spPr>
        <p:txBody>
          <a:bodyPr wrap="square" rtlCol="0">
            <a:spAutoFit/>
          </a:bodyPr>
          <a:lstStyle/>
          <a:p>
            <a:r>
              <a:rPr lang="es-ES_tradnl" dirty="0" smtClean="0"/>
              <a:t>St. </a:t>
            </a:r>
            <a:r>
              <a:rPr lang="es-ES_tradnl" dirty="0" err="1" smtClean="0"/>
              <a:t>Barts</a:t>
            </a:r>
            <a:r>
              <a:rPr lang="es-ES_tradnl" dirty="0" smtClean="0"/>
              <a:t> has a </a:t>
            </a:r>
            <a:r>
              <a:rPr lang="es-ES_tradnl" dirty="0" err="1" smtClean="0"/>
              <a:t>thriving</a:t>
            </a:r>
            <a:r>
              <a:rPr lang="es-ES_tradnl" dirty="0" smtClean="0"/>
              <a:t> </a:t>
            </a:r>
            <a:r>
              <a:rPr lang="es-ES_tradnl" dirty="0" err="1" smtClean="0"/>
              <a:t>puppet</a:t>
            </a:r>
            <a:r>
              <a:rPr lang="es-ES_tradnl" dirty="0" smtClean="0"/>
              <a:t> </a:t>
            </a:r>
            <a:r>
              <a:rPr lang="es-ES_tradnl" dirty="0" err="1" smtClean="0"/>
              <a:t>ministry</a:t>
            </a:r>
            <a:r>
              <a:rPr lang="es-ES_tradnl" dirty="0" smtClean="0"/>
              <a:t> (‘</a:t>
            </a:r>
            <a:r>
              <a:rPr lang="es-ES_tradnl" dirty="0" err="1" smtClean="0"/>
              <a:t>Puppet</a:t>
            </a:r>
            <a:r>
              <a:rPr lang="es-ES_tradnl" dirty="0" smtClean="0"/>
              <a:t> </a:t>
            </a:r>
            <a:r>
              <a:rPr lang="es-ES_tradnl" dirty="0" err="1" smtClean="0"/>
              <a:t>Kru</a:t>
            </a:r>
            <a:r>
              <a:rPr lang="es-ES_tradnl" dirty="0" smtClean="0"/>
              <a:t>’) </a:t>
            </a:r>
            <a:r>
              <a:rPr lang="es-ES_tradnl" dirty="0" err="1" smtClean="0"/>
              <a:t>which</a:t>
            </a:r>
            <a:r>
              <a:rPr lang="es-ES_tradnl" dirty="0" smtClean="0"/>
              <a:t> </a:t>
            </a:r>
            <a:r>
              <a:rPr lang="es-ES_tradnl" dirty="0" err="1" smtClean="0"/>
              <a:t>is</a:t>
            </a:r>
            <a:r>
              <a:rPr lang="es-ES_tradnl" dirty="0" smtClean="0"/>
              <a:t> </a:t>
            </a:r>
            <a:r>
              <a:rPr lang="es-ES_tradnl" dirty="0" err="1" smtClean="0"/>
              <a:t>performed</a:t>
            </a:r>
            <a:r>
              <a:rPr lang="es-ES_tradnl" dirty="0" smtClean="0"/>
              <a:t> </a:t>
            </a:r>
            <a:r>
              <a:rPr lang="es-ES_tradnl" dirty="0" err="1" smtClean="0"/>
              <a:t>by</a:t>
            </a:r>
            <a:r>
              <a:rPr lang="es-ES_tradnl" dirty="0" smtClean="0"/>
              <a:t> </a:t>
            </a:r>
            <a:r>
              <a:rPr lang="es-ES_tradnl" dirty="0" err="1" smtClean="0"/>
              <a:t>both</a:t>
            </a:r>
            <a:r>
              <a:rPr lang="es-ES_tradnl" dirty="0" smtClean="0"/>
              <a:t> </a:t>
            </a:r>
            <a:r>
              <a:rPr lang="es-ES_tradnl" dirty="0" err="1" smtClean="0"/>
              <a:t>adult</a:t>
            </a:r>
            <a:r>
              <a:rPr lang="es-ES_tradnl" dirty="0" smtClean="0"/>
              <a:t> </a:t>
            </a:r>
            <a:r>
              <a:rPr lang="es-ES_tradnl" dirty="0" err="1" smtClean="0"/>
              <a:t>members</a:t>
            </a:r>
            <a:r>
              <a:rPr lang="es-ES_tradnl" dirty="0" smtClean="0"/>
              <a:t> of </a:t>
            </a:r>
            <a:r>
              <a:rPr lang="es-ES_tradnl" dirty="0" err="1" smtClean="0"/>
              <a:t>the</a:t>
            </a:r>
            <a:r>
              <a:rPr lang="es-ES_tradnl" dirty="0" smtClean="0"/>
              <a:t> </a:t>
            </a:r>
            <a:r>
              <a:rPr lang="es-ES_tradnl" dirty="0" err="1" smtClean="0"/>
              <a:t>congregation</a:t>
            </a:r>
            <a:r>
              <a:rPr lang="es-ES_tradnl" dirty="0" smtClean="0"/>
              <a:t> and a </a:t>
            </a:r>
            <a:r>
              <a:rPr lang="es-ES_tradnl" dirty="0" err="1" smtClean="0"/>
              <a:t>large</a:t>
            </a:r>
            <a:r>
              <a:rPr lang="es-ES_tradnl" dirty="0" smtClean="0"/>
              <a:t> </a:t>
            </a:r>
            <a:r>
              <a:rPr lang="es-ES_tradnl" dirty="0" err="1" smtClean="0"/>
              <a:t>number</a:t>
            </a:r>
            <a:r>
              <a:rPr lang="es-ES_tradnl" dirty="0" smtClean="0"/>
              <a:t> of </a:t>
            </a:r>
            <a:r>
              <a:rPr lang="es-ES_tradnl" dirty="0" err="1" smtClean="0"/>
              <a:t>our</a:t>
            </a:r>
            <a:r>
              <a:rPr lang="es-ES_tradnl" dirty="0" smtClean="0"/>
              <a:t> </a:t>
            </a:r>
            <a:r>
              <a:rPr lang="es-ES_tradnl" dirty="0" err="1" smtClean="0"/>
              <a:t>young</a:t>
            </a:r>
            <a:r>
              <a:rPr lang="es-ES_tradnl" dirty="0" smtClean="0"/>
              <a:t> </a:t>
            </a:r>
            <a:r>
              <a:rPr lang="es-ES_tradnl" dirty="0" err="1" smtClean="0"/>
              <a:t>people</a:t>
            </a:r>
            <a:r>
              <a:rPr lang="es-ES_tradnl" dirty="0" smtClean="0"/>
              <a:t>.  </a:t>
            </a:r>
            <a:r>
              <a:rPr lang="es-ES_tradnl" dirty="0" err="1" smtClean="0"/>
              <a:t>They</a:t>
            </a:r>
            <a:r>
              <a:rPr lang="es-ES_tradnl" dirty="0" smtClean="0"/>
              <a:t> are </a:t>
            </a:r>
            <a:r>
              <a:rPr lang="es-ES_tradnl" dirty="0" err="1" smtClean="0"/>
              <a:t>present</a:t>
            </a:r>
            <a:r>
              <a:rPr lang="es-ES_tradnl" dirty="0" smtClean="0"/>
              <a:t> at </a:t>
            </a:r>
            <a:r>
              <a:rPr lang="es-ES_tradnl" dirty="0" err="1" smtClean="0"/>
              <a:t>our</a:t>
            </a:r>
            <a:r>
              <a:rPr lang="es-ES_tradnl" dirty="0" smtClean="0"/>
              <a:t> </a:t>
            </a:r>
            <a:r>
              <a:rPr lang="es-ES_tradnl" dirty="0" err="1" smtClean="0"/>
              <a:t>All</a:t>
            </a:r>
            <a:r>
              <a:rPr lang="es-ES_tradnl" dirty="0" smtClean="0"/>
              <a:t> </a:t>
            </a:r>
            <a:r>
              <a:rPr lang="es-ES_tradnl" dirty="0" err="1" smtClean="0"/>
              <a:t>Age</a:t>
            </a:r>
            <a:r>
              <a:rPr lang="es-ES_tradnl" dirty="0" smtClean="0"/>
              <a:t> </a:t>
            </a:r>
            <a:r>
              <a:rPr lang="es-ES_tradnl" dirty="0" err="1" smtClean="0"/>
              <a:t>services</a:t>
            </a:r>
            <a:r>
              <a:rPr lang="es-ES_tradnl" dirty="0" smtClean="0"/>
              <a:t> </a:t>
            </a:r>
            <a:r>
              <a:rPr lang="es-ES_tradnl" dirty="0" err="1" smtClean="0"/>
              <a:t>which</a:t>
            </a:r>
            <a:r>
              <a:rPr lang="es-ES_tradnl" dirty="0" smtClean="0"/>
              <a:t> </a:t>
            </a:r>
            <a:r>
              <a:rPr lang="es-ES_tradnl" dirty="0" err="1" smtClean="0"/>
              <a:t>often</a:t>
            </a:r>
            <a:r>
              <a:rPr lang="es-ES_tradnl" dirty="0" smtClean="0"/>
              <a:t> </a:t>
            </a:r>
            <a:r>
              <a:rPr lang="es-ES_tradnl" dirty="0" err="1" smtClean="0"/>
              <a:t>contain</a:t>
            </a:r>
            <a:r>
              <a:rPr lang="es-ES_tradnl" dirty="0" smtClean="0"/>
              <a:t> </a:t>
            </a:r>
            <a:r>
              <a:rPr lang="es-ES_tradnl" dirty="0" err="1" smtClean="0"/>
              <a:t>baptisms</a:t>
            </a:r>
            <a:r>
              <a:rPr lang="es-ES_tradnl" dirty="0" smtClean="0"/>
              <a:t>.  </a:t>
            </a:r>
            <a:r>
              <a:rPr lang="es-ES_tradnl" dirty="0" err="1" smtClean="0"/>
              <a:t>The</a:t>
            </a:r>
            <a:r>
              <a:rPr lang="es-ES_tradnl" dirty="0" smtClean="0"/>
              <a:t> </a:t>
            </a:r>
            <a:r>
              <a:rPr lang="es-ES_tradnl" dirty="0" err="1" smtClean="0"/>
              <a:t>puppets</a:t>
            </a:r>
            <a:r>
              <a:rPr lang="es-ES_tradnl" dirty="0" smtClean="0"/>
              <a:t> are </a:t>
            </a:r>
            <a:r>
              <a:rPr lang="es-ES_tradnl" dirty="0" err="1" smtClean="0"/>
              <a:t>very</a:t>
            </a:r>
            <a:r>
              <a:rPr lang="es-ES_tradnl" dirty="0" smtClean="0"/>
              <a:t> popular, </a:t>
            </a:r>
            <a:r>
              <a:rPr lang="es-ES_tradnl" dirty="0" err="1" smtClean="0"/>
              <a:t>especially</a:t>
            </a:r>
            <a:r>
              <a:rPr lang="es-ES_tradnl" dirty="0" smtClean="0"/>
              <a:t> </a:t>
            </a:r>
            <a:r>
              <a:rPr lang="es-ES_tradnl" dirty="0" err="1" smtClean="0"/>
              <a:t>with</a:t>
            </a:r>
            <a:r>
              <a:rPr lang="es-ES_tradnl" dirty="0" smtClean="0"/>
              <a:t> </a:t>
            </a:r>
            <a:r>
              <a:rPr lang="es-ES_tradnl" dirty="0" err="1" smtClean="0"/>
              <a:t>the</a:t>
            </a:r>
            <a:r>
              <a:rPr lang="es-ES_tradnl" dirty="0" smtClean="0"/>
              <a:t> </a:t>
            </a:r>
            <a:r>
              <a:rPr lang="es-ES_tradnl" dirty="0" err="1" smtClean="0"/>
              <a:t>large</a:t>
            </a:r>
            <a:r>
              <a:rPr lang="es-ES_tradnl" dirty="0" smtClean="0"/>
              <a:t> </a:t>
            </a:r>
            <a:r>
              <a:rPr lang="es-ES_tradnl" dirty="0" err="1" smtClean="0"/>
              <a:t>number</a:t>
            </a:r>
            <a:r>
              <a:rPr lang="es-ES_tradnl" dirty="0" smtClean="0"/>
              <a:t> of </a:t>
            </a:r>
            <a:r>
              <a:rPr lang="es-ES_tradnl" dirty="0" err="1" smtClean="0"/>
              <a:t>visitors</a:t>
            </a:r>
            <a:r>
              <a:rPr lang="es-ES_tradnl" dirty="0" smtClean="0"/>
              <a:t> </a:t>
            </a:r>
            <a:r>
              <a:rPr lang="es-ES_tradnl" dirty="0" err="1" smtClean="0"/>
              <a:t>who</a:t>
            </a:r>
            <a:r>
              <a:rPr lang="es-ES_tradnl" dirty="0" smtClean="0"/>
              <a:t> come </a:t>
            </a:r>
            <a:r>
              <a:rPr lang="es-ES_tradnl" dirty="0" err="1" smtClean="0"/>
              <a:t>to</a:t>
            </a:r>
            <a:r>
              <a:rPr lang="es-ES_tradnl" dirty="0" smtClean="0"/>
              <a:t> </a:t>
            </a:r>
            <a:r>
              <a:rPr lang="es-ES_tradnl" dirty="0" err="1" smtClean="0"/>
              <a:t>these</a:t>
            </a:r>
            <a:r>
              <a:rPr lang="es-ES_tradnl" dirty="0" smtClean="0"/>
              <a:t> </a:t>
            </a:r>
            <a:r>
              <a:rPr lang="es-ES_tradnl" dirty="0" err="1" smtClean="0"/>
              <a:t>services</a:t>
            </a:r>
            <a:r>
              <a:rPr lang="es-ES_tradnl" dirty="0" smtClean="0"/>
              <a:t>.</a:t>
            </a:r>
          </a:p>
          <a:p>
            <a:endParaRPr lang="es-ES_tradnl" dirty="0" smtClean="0"/>
          </a:p>
          <a:p>
            <a:r>
              <a:rPr lang="es-ES_tradnl" dirty="0" err="1" smtClean="0"/>
              <a:t>Puppet</a:t>
            </a:r>
            <a:r>
              <a:rPr lang="es-ES_tradnl" dirty="0" smtClean="0"/>
              <a:t> </a:t>
            </a:r>
            <a:r>
              <a:rPr lang="es-ES_tradnl" dirty="0" err="1" smtClean="0"/>
              <a:t>Kru</a:t>
            </a:r>
            <a:r>
              <a:rPr lang="es-ES_tradnl" dirty="0" smtClean="0"/>
              <a:t> </a:t>
            </a:r>
            <a:r>
              <a:rPr lang="es-ES_tradnl" dirty="0" err="1" smtClean="0"/>
              <a:t>take</a:t>
            </a:r>
            <a:r>
              <a:rPr lang="es-ES_tradnl" dirty="0" smtClean="0"/>
              <a:t> </a:t>
            </a:r>
            <a:r>
              <a:rPr lang="es-ES_tradnl" dirty="0" err="1" smtClean="0"/>
              <a:t>their</a:t>
            </a:r>
            <a:r>
              <a:rPr lang="es-ES_tradnl" dirty="0" smtClean="0"/>
              <a:t> </a:t>
            </a:r>
            <a:r>
              <a:rPr lang="es-ES_tradnl" dirty="0" err="1" smtClean="0"/>
              <a:t>ministry</a:t>
            </a:r>
            <a:r>
              <a:rPr lang="es-ES_tradnl" dirty="0" smtClean="0"/>
              <a:t> </a:t>
            </a:r>
            <a:r>
              <a:rPr lang="es-ES_tradnl" dirty="0" err="1" smtClean="0"/>
              <a:t>to</a:t>
            </a:r>
            <a:r>
              <a:rPr lang="es-ES_tradnl" dirty="0" smtClean="0"/>
              <a:t> </a:t>
            </a:r>
            <a:r>
              <a:rPr lang="es-ES_tradnl" dirty="0" err="1" smtClean="0"/>
              <a:t>other</a:t>
            </a:r>
            <a:r>
              <a:rPr lang="es-ES_tradnl" dirty="0" smtClean="0"/>
              <a:t> </a:t>
            </a:r>
            <a:r>
              <a:rPr lang="es-ES_tradnl" dirty="0" err="1" smtClean="0"/>
              <a:t>churches</a:t>
            </a:r>
            <a:r>
              <a:rPr lang="es-ES_tradnl" dirty="0" smtClean="0"/>
              <a:t> and </a:t>
            </a:r>
            <a:r>
              <a:rPr lang="es-ES_tradnl" dirty="0" err="1" smtClean="0"/>
              <a:t>take</a:t>
            </a:r>
            <a:r>
              <a:rPr lang="es-ES_tradnl" dirty="0" smtClean="0"/>
              <a:t> </a:t>
            </a:r>
            <a:r>
              <a:rPr lang="es-ES_tradnl" dirty="0" err="1" smtClean="0"/>
              <a:t>part</a:t>
            </a:r>
            <a:r>
              <a:rPr lang="es-ES_tradnl" dirty="0" smtClean="0"/>
              <a:t> in </a:t>
            </a:r>
            <a:r>
              <a:rPr lang="es-ES_tradnl" dirty="0" err="1" smtClean="0"/>
              <a:t>outreach</a:t>
            </a:r>
            <a:r>
              <a:rPr lang="es-ES_tradnl" dirty="0" smtClean="0"/>
              <a:t> </a:t>
            </a:r>
            <a:r>
              <a:rPr lang="es-ES_tradnl" dirty="0" err="1" smtClean="0"/>
              <a:t>activities</a:t>
            </a:r>
            <a:r>
              <a:rPr lang="es-ES_tradnl" dirty="0" smtClean="0"/>
              <a:t> </a:t>
            </a:r>
            <a:r>
              <a:rPr lang="es-ES_tradnl" dirty="0" err="1" smtClean="0"/>
              <a:t>both</a:t>
            </a:r>
            <a:r>
              <a:rPr lang="es-ES_tradnl" dirty="0" smtClean="0"/>
              <a:t> in Surrey and </a:t>
            </a:r>
            <a:r>
              <a:rPr lang="es-ES_tradnl" dirty="0" err="1" smtClean="0"/>
              <a:t>wider</a:t>
            </a:r>
            <a:r>
              <a:rPr lang="es-ES_tradnl" dirty="0" smtClean="0"/>
              <a:t> </a:t>
            </a:r>
            <a:r>
              <a:rPr lang="es-ES_tradnl" dirty="0" err="1" smtClean="0"/>
              <a:t>afield</a:t>
            </a:r>
            <a:r>
              <a:rPr lang="es-ES_tradnl" dirty="0" smtClean="0"/>
              <a:t>.  </a:t>
            </a:r>
          </a:p>
          <a:p>
            <a:endParaRPr lang="es-ES_tradnl" dirty="0"/>
          </a:p>
        </p:txBody>
      </p:sp>
      <p:pic>
        <p:nvPicPr>
          <p:cNvPr id="1026" name="Picture 2" descr="C:\Users\saw2\AppData\Local\Microsoft\Windows\Temporary Internet Files\Content.Outlook\79RN41W8\ultimatelife(35) (3).JPG"/>
          <p:cNvPicPr>
            <a:picLocks noChangeAspect="1" noChangeArrowheads="1"/>
          </p:cNvPicPr>
          <p:nvPr/>
        </p:nvPicPr>
        <p:blipFill>
          <a:blip r:embed="rId2" cstate="print"/>
          <a:srcRect/>
          <a:stretch>
            <a:fillRect/>
          </a:stretch>
        </p:blipFill>
        <p:spPr bwMode="auto">
          <a:xfrm>
            <a:off x="899592" y="1124744"/>
            <a:ext cx="3757424" cy="2818068"/>
          </a:xfrm>
          <a:prstGeom prst="rect">
            <a:avLst/>
          </a:prstGeom>
          <a:noFill/>
        </p:spPr>
      </p:pic>
      <p:sp>
        <p:nvSpPr>
          <p:cNvPr id="4" name="TextBox 3"/>
          <p:cNvSpPr txBox="1"/>
          <p:nvPr/>
        </p:nvSpPr>
        <p:spPr>
          <a:xfrm>
            <a:off x="899592" y="4653136"/>
            <a:ext cx="3816424" cy="1200329"/>
          </a:xfrm>
          <a:prstGeom prst="rect">
            <a:avLst/>
          </a:prstGeom>
          <a:noFill/>
        </p:spPr>
        <p:txBody>
          <a:bodyPr wrap="square" rtlCol="0">
            <a:spAutoFit/>
          </a:bodyPr>
          <a:lstStyle/>
          <a:p>
            <a:r>
              <a:rPr lang="es-ES_tradnl" dirty="0" err="1" smtClean="0"/>
              <a:t>Our</a:t>
            </a:r>
            <a:r>
              <a:rPr lang="es-ES_tradnl" dirty="0" smtClean="0"/>
              <a:t> </a:t>
            </a:r>
            <a:r>
              <a:rPr lang="es-ES_tradnl" dirty="0" err="1" smtClean="0"/>
              <a:t>Sunday</a:t>
            </a:r>
            <a:r>
              <a:rPr lang="es-ES_tradnl" dirty="0" smtClean="0"/>
              <a:t> </a:t>
            </a:r>
            <a:r>
              <a:rPr lang="es-ES_tradnl" dirty="0" err="1" smtClean="0"/>
              <a:t>School</a:t>
            </a:r>
            <a:r>
              <a:rPr lang="es-ES_tradnl" dirty="0" smtClean="0"/>
              <a:t> ‘</a:t>
            </a:r>
            <a:r>
              <a:rPr lang="es-ES_tradnl" dirty="0" err="1" smtClean="0"/>
              <a:t>Fusion</a:t>
            </a:r>
            <a:r>
              <a:rPr lang="es-ES_tradnl" dirty="0" smtClean="0"/>
              <a:t>’ </a:t>
            </a:r>
            <a:r>
              <a:rPr lang="es-ES_tradnl" dirty="0" err="1" smtClean="0"/>
              <a:t>is</a:t>
            </a:r>
            <a:r>
              <a:rPr lang="es-ES_tradnl" dirty="0" smtClean="0"/>
              <a:t> </a:t>
            </a:r>
            <a:r>
              <a:rPr lang="es-ES_tradnl" dirty="0" err="1" smtClean="0"/>
              <a:t>well</a:t>
            </a:r>
            <a:r>
              <a:rPr lang="es-ES_tradnl" dirty="0" smtClean="0"/>
              <a:t> </a:t>
            </a:r>
            <a:r>
              <a:rPr lang="es-ES_tradnl" dirty="0" err="1" smtClean="0"/>
              <a:t>supported</a:t>
            </a:r>
            <a:r>
              <a:rPr lang="es-ES_tradnl" dirty="0" smtClean="0"/>
              <a:t> and </a:t>
            </a:r>
            <a:r>
              <a:rPr lang="es-ES_tradnl" dirty="0" err="1" smtClean="0"/>
              <a:t>meets</a:t>
            </a:r>
            <a:r>
              <a:rPr lang="es-ES_tradnl" dirty="0" smtClean="0"/>
              <a:t> in </a:t>
            </a:r>
            <a:r>
              <a:rPr lang="es-ES_tradnl" dirty="0" err="1" smtClean="0"/>
              <a:t>our</a:t>
            </a:r>
            <a:r>
              <a:rPr lang="es-ES_tradnl" dirty="0" smtClean="0"/>
              <a:t> </a:t>
            </a:r>
            <a:r>
              <a:rPr lang="es-ES_tradnl" dirty="0" err="1" smtClean="0"/>
              <a:t>Upper</a:t>
            </a:r>
            <a:r>
              <a:rPr lang="es-ES_tradnl" dirty="0" smtClean="0"/>
              <a:t> </a:t>
            </a:r>
            <a:r>
              <a:rPr lang="es-ES_tradnl" dirty="0" err="1" smtClean="0"/>
              <a:t>Rooms</a:t>
            </a:r>
            <a:r>
              <a:rPr lang="es-ES_tradnl" dirty="0" smtClean="0"/>
              <a:t>.  </a:t>
            </a:r>
          </a:p>
          <a:p>
            <a:endParaRPr lang="es-ES_tradnl"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692696"/>
            <a:ext cx="6732240" cy="1477328"/>
          </a:xfrm>
          <a:prstGeom prst="rect">
            <a:avLst/>
          </a:prstGeom>
        </p:spPr>
        <p:txBody>
          <a:bodyPr wrap="square">
            <a:spAutoFit/>
          </a:bodyPr>
          <a:lstStyle/>
          <a:p>
            <a:r>
              <a:rPr lang="en-GB" dirty="0" smtClean="0"/>
              <a:t>The interior of the church has recently been re-ordered to make it more flexible for both worship services and other events.   The majority of the pews have been replaced by chairs and those which remain are moveable.</a:t>
            </a:r>
          </a:p>
          <a:p>
            <a:endParaRPr lang="en-GB" dirty="0" smtClean="0"/>
          </a:p>
        </p:txBody>
      </p:sp>
      <p:sp>
        <p:nvSpPr>
          <p:cNvPr id="6" name="TextBox 5"/>
          <p:cNvSpPr txBox="1"/>
          <p:nvPr/>
        </p:nvSpPr>
        <p:spPr>
          <a:xfrm>
            <a:off x="4499992" y="4725144"/>
            <a:ext cx="3816424" cy="1754326"/>
          </a:xfrm>
          <a:prstGeom prst="rect">
            <a:avLst/>
          </a:prstGeom>
          <a:noFill/>
        </p:spPr>
        <p:txBody>
          <a:bodyPr wrap="square" rtlCol="0">
            <a:spAutoFit/>
          </a:bodyPr>
          <a:lstStyle/>
          <a:p>
            <a:r>
              <a:rPr lang="en-GB" dirty="0" smtClean="0"/>
              <a:t>Activities which make use of the space include Good Seed (mums and toddlers), social activities, for example the recent quiz night pictured above, and Job Club.</a:t>
            </a:r>
          </a:p>
          <a:p>
            <a:endParaRPr lang="es-ES_tradnl" dirty="0"/>
          </a:p>
        </p:txBody>
      </p:sp>
      <p:pic>
        <p:nvPicPr>
          <p:cNvPr id="3" name="Picture 2" descr="C:\Users\saw2\AppData\Local\Microsoft\Windows\Temporary Internet Files\Low\Content.IE5\J5I4YSYU\toddler%20group%20042[3].JPG"/>
          <p:cNvPicPr>
            <a:picLocks noChangeAspect="1" noChangeArrowheads="1"/>
          </p:cNvPicPr>
          <p:nvPr/>
        </p:nvPicPr>
        <p:blipFill>
          <a:blip r:embed="rId2" cstate="print"/>
          <a:srcRect/>
          <a:stretch>
            <a:fillRect/>
          </a:stretch>
        </p:blipFill>
        <p:spPr bwMode="auto">
          <a:xfrm>
            <a:off x="323528" y="2492896"/>
            <a:ext cx="3923928" cy="2942946"/>
          </a:xfrm>
          <a:prstGeom prst="rect">
            <a:avLst/>
          </a:prstGeom>
          <a:noFill/>
        </p:spPr>
      </p:pic>
      <p:pic>
        <p:nvPicPr>
          <p:cNvPr id="4" name="Picture 3" descr="C:\Users\saw2\AppData\Local\Microsoft\Windows\Temporary Internet Files\Content.Outlook\79RN41W8\177.JPG"/>
          <p:cNvPicPr>
            <a:picLocks noChangeAspect="1" noChangeArrowheads="1"/>
          </p:cNvPicPr>
          <p:nvPr/>
        </p:nvPicPr>
        <p:blipFill>
          <a:blip r:embed="rId3" cstate="print"/>
          <a:srcRect/>
          <a:stretch>
            <a:fillRect/>
          </a:stretch>
        </p:blipFill>
        <p:spPr bwMode="auto">
          <a:xfrm>
            <a:off x="4788024" y="1772816"/>
            <a:ext cx="3552395" cy="2664296"/>
          </a:xfrm>
          <a:prstGeom prst="rect">
            <a:avLst/>
          </a:prstGeom>
          <a:noFill/>
        </p:spPr>
      </p:pic>
    </p:spTree>
    <p:extLst>
      <p:ext uri="{BB962C8B-B14F-4D97-AF65-F5344CB8AC3E}">
        <p14:creationId xmlns="" xmlns:p14="http://schemas.microsoft.com/office/powerpoint/2010/main" val="3139672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284984"/>
            <a:ext cx="4263796" cy="2031325"/>
          </a:xfrm>
          <a:prstGeom prst="rect">
            <a:avLst/>
          </a:prstGeom>
          <a:noFill/>
        </p:spPr>
        <p:txBody>
          <a:bodyPr wrap="none" rtlCol="0">
            <a:spAutoFit/>
          </a:bodyPr>
          <a:lstStyle/>
          <a:p>
            <a:r>
              <a:rPr lang="en-GB" dirty="0" smtClean="0">
                <a:solidFill>
                  <a:srgbClr val="FF0000"/>
                </a:solidFill>
              </a:rPr>
              <a:t>Jeff, one of the  Churchwardens at St. Bart’s</a:t>
            </a:r>
          </a:p>
          <a:p>
            <a:r>
              <a:rPr lang="en-GB" dirty="0">
                <a:solidFill>
                  <a:srgbClr val="FF0000"/>
                </a:solidFill>
              </a:rPr>
              <a:t>s</a:t>
            </a:r>
            <a:r>
              <a:rPr lang="en-GB" dirty="0" smtClean="0">
                <a:solidFill>
                  <a:srgbClr val="FF0000"/>
                </a:solidFill>
              </a:rPr>
              <a:t>ays:</a:t>
            </a:r>
            <a:endParaRPr lang="en-GB" dirty="0">
              <a:solidFill>
                <a:srgbClr val="FF0000"/>
              </a:solidFill>
            </a:endParaRPr>
          </a:p>
          <a:p>
            <a:r>
              <a:rPr lang="en-GB" dirty="0" smtClean="0">
                <a:solidFill>
                  <a:srgbClr val="FF0000"/>
                </a:solidFill>
              </a:rPr>
              <a:t>“</a:t>
            </a:r>
            <a:r>
              <a:rPr lang="en-GB" dirty="0">
                <a:solidFill>
                  <a:srgbClr val="FF0000"/>
                </a:solidFill>
              </a:rPr>
              <a:t>We like to see our church buildings, </a:t>
            </a:r>
            <a:endParaRPr lang="en-GB" dirty="0" smtClean="0">
              <a:solidFill>
                <a:srgbClr val="FF0000"/>
              </a:solidFill>
            </a:endParaRPr>
          </a:p>
          <a:p>
            <a:r>
              <a:rPr lang="en-GB" dirty="0" smtClean="0">
                <a:solidFill>
                  <a:srgbClr val="FF0000"/>
                </a:solidFill>
              </a:rPr>
              <a:t>however </a:t>
            </a:r>
            <a:r>
              <a:rPr lang="en-GB" dirty="0">
                <a:solidFill>
                  <a:srgbClr val="FF0000"/>
                </a:solidFill>
              </a:rPr>
              <a:t>old, in use throughout the week, </a:t>
            </a:r>
            <a:endParaRPr lang="en-GB" dirty="0" smtClean="0">
              <a:solidFill>
                <a:srgbClr val="FF0000"/>
              </a:solidFill>
            </a:endParaRPr>
          </a:p>
          <a:p>
            <a:r>
              <a:rPr lang="en-GB" dirty="0" smtClean="0">
                <a:solidFill>
                  <a:srgbClr val="FF0000"/>
                </a:solidFill>
              </a:rPr>
              <a:t>sometimes </a:t>
            </a:r>
            <a:r>
              <a:rPr lang="en-GB" dirty="0">
                <a:solidFill>
                  <a:srgbClr val="FF0000"/>
                </a:solidFill>
              </a:rPr>
              <a:t>in very modern ways but which </a:t>
            </a:r>
            <a:endParaRPr lang="en-GB" dirty="0" smtClean="0">
              <a:solidFill>
                <a:srgbClr val="FF0000"/>
              </a:solidFill>
            </a:endParaRPr>
          </a:p>
          <a:p>
            <a:r>
              <a:rPr lang="en-GB" dirty="0" smtClean="0">
                <a:solidFill>
                  <a:srgbClr val="FF0000"/>
                </a:solidFill>
              </a:rPr>
              <a:t>all</a:t>
            </a:r>
            <a:r>
              <a:rPr lang="en-GB" dirty="0">
                <a:solidFill>
                  <a:srgbClr val="FF0000"/>
                </a:solidFill>
              </a:rPr>
              <a:t> help the Kingdom of God grow</a:t>
            </a:r>
            <a:r>
              <a:rPr lang="en-GB" dirty="0" smtClean="0">
                <a:solidFill>
                  <a:srgbClr val="FF0000"/>
                </a:solidFill>
              </a:rPr>
              <a:t>.”</a:t>
            </a:r>
            <a:endParaRPr lang="en-GB" dirty="0">
              <a:solidFill>
                <a:srgbClr val="FF0000"/>
              </a:solidFill>
            </a:endParaRPr>
          </a:p>
          <a:p>
            <a:endParaRPr lang="en-GB" dirty="0">
              <a:solidFill>
                <a:srgbClr val="FF0000"/>
              </a:solidFill>
            </a:endParaRPr>
          </a:p>
        </p:txBody>
      </p:sp>
      <p:pic>
        <p:nvPicPr>
          <p:cNvPr id="3074" name="Picture 2" descr="C:\Users\Steve\Pictures\September 2011\IMG_1939.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97597" y="295250"/>
            <a:ext cx="2193708" cy="292494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644008" y="980728"/>
            <a:ext cx="4176464" cy="4801314"/>
          </a:xfrm>
          <a:prstGeom prst="rect">
            <a:avLst/>
          </a:prstGeom>
          <a:noFill/>
        </p:spPr>
        <p:txBody>
          <a:bodyPr wrap="square" rtlCol="0">
            <a:spAutoFit/>
          </a:bodyPr>
          <a:lstStyle/>
          <a:p>
            <a:r>
              <a:rPr lang="es-ES_tradnl" dirty="0" smtClean="0"/>
              <a:t>As </a:t>
            </a:r>
            <a:r>
              <a:rPr lang="es-ES_tradnl" dirty="0" err="1" smtClean="0"/>
              <a:t>well</a:t>
            </a:r>
            <a:r>
              <a:rPr lang="es-ES_tradnl" dirty="0" smtClean="0"/>
              <a:t> as </a:t>
            </a:r>
            <a:r>
              <a:rPr lang="es-ES_tradnl" dirty="0" err="1" smtClean="0"/>
              <a:t>the</a:t>
            </a:r>
            <a:r>
              <a:rPr lang="es-ES_tradnl" dirty="0" smtClean="0"/>
              <a:t> </a:t>
            </a:r>
            <a:r>
              <a:rPr lang="es-ES_tradnl" dirty="0" err="1" smtClean="0"/>
              <a:t>Sunday</a:t>
            </a:r>
            <a:r>
              <a:rPr lang="es-ES_tradnl" dirty="0" smtClean="0"/>
              <a:t> </a:t>
            </a:r>
            <a:r>
              <a:rPr lang="es-ES_tradnl" dirty="0" err="1" smtClean="0"/>
              <a:t>services</a:t>
            </a:r>
            <a:r>
              <a:rPr lang="es-ES_tradnl" dirty="0" smtClean="0"/>
              <a:t>, </a:t>
            </a:r>
            <a:r>
              <a:rPr lang="es-ES_tradnl" dirty="0" err="1" smtClean="0"/>
              <a:t>other</a:t>
            </a:r>
            <a:r>
              <a:rPr lang="es-ES_tradnl" dirty="0" smtClean="0"/>
              <a:t> </a:t>
            </a:r>
            <a:r>
              <a:rPr lang="es-ES_tradnl" dirty="0" err="1" smtClean="0"/>
              <a:t>activities</a:t>
            </a:r>
            <a:r>
              <a:rPr lang="es-ES_tradnl" dirty="0" smtClean="0"/>
              <a:t> at St. </a:t>
            </a:r>
            <a:r>
              <a:rPr lang="es-ES_tradnl" dirty="0" err="1" smtClean="0"/>
              <a:t>Barts</a:t>
            </a:r>
            <a:r>
              <a:rPr lang="es-ES_tradnl" dirty="0" smtClean="0"/>
              <a:t> </a:t>
            </a:r>
            <a:r>
              <a:rPr lang="es-ES_tradnl" dirty="0" err="1" smtClean="0"/>
              <a:t>include</a:t>
            </a:r>
            <a:r>
              <a:rPr lang="es-ES_tradnl" dirty="0" smtClean="0"/>
              <a:t>:</a:t>
            </a:r>
          </a:p>
          <a:p>
            <a:endParaRPr lang="es-ES_tradnl" dirty="0" smtClean="0"/>
          </a:p>
          <a:p>
            <a:pPr>
              <a:buFont typeface="Arial" pitchFamily="34" charset="0"/>
              <a:buChar char="•"/>
            </a:pPr>
            <a:r>
              <a:rPr lang="es-ES_tradnl" dirty="0" err="1" smtClean="0"/>
              <a:t>Good</a:t>
            </a:r>
            <a:r>
              <a:rPr lang="es-ES_tradnl" dirty="0" smtClean="0"/>
              <a:t> </a:t>
            </a:r>
            <a:r>
              <a:rPr lang="es-ES_tradnl" dirty="0" err="1" smtClean="0"/>
              <a:t>Seed</a:t>
            </a:r>
            <a:r>
              <a:rPr lang="es-ES_tradnl" dirty="0" smtClean="0"/>
              <a:t> – </a:t>
            </a:r>
            <a:r>
              <a:rPr lang="es-ES_tradnl" dirty="0" err="1" smtClean="0"/>
              <a:t>Mums</a:t>
            </a:r>
            <a:r>
              <a:rPr lang="es-ES_tradnl" dirty="0" smtClean="0"/>
              <a:t> and </a:t>
            </a:r>
            <a:r>
              <a:rPr lang="es-ES_tradnl" dirty="0" err="1" smtClean="0"/>
              <a:t>Toddlers</a:t>
            </a:r>
            <a:endParaRPr lang="es-ES_tradnl" dirty="0" smtClean="0"/>
          </a:p>
          <a:p>
            <a:pPr>
              <a:buFont typeface="Arial" pitchFamily="34" charset="0"/>
              <a:buChar char="•"/>
            </a:pPr>
            <a:r>
              <a:rPr lang="es-ES_tradnl" dirty="0" err="1" smtClean="0"/>
              <a:t>Wedding</a:t>
            </a:r>
            <a:r>
              <a:rPr lang="es-ES_tradnl" dirty="0" smtClean="0"/>
              <a:t> </a:t>
            </a:r>
            <a:r>
              <a:rPr lang="es-ES_tradnl" dirty="0" err="1" smtClean="0"/>
              <a:t>preparation</a:t>
            </a:r>
            <a:endParaRPr lang="es-ES_tradnl" dirty="0" smtClean="0"/>
          </a:p>
          <a:p>
            <a:pPr>
              <a:buFont typeface="Arial" pitchFamily="34" charset="0"/>
              <a:buChar char="•"/>
            </a:pPr>
            <a:r>
              <a:rPr lang="es-ES_tradnl" dirty="0" smtClean="0"/>
              <a:t>Living </a:t>
            </a:r>
            <a:r>
              <a:rPr lang="es-ES_tradnl" dirty="0" err="1" smtClean="0"/>
              <a:t>with</a:t>
            </a:r>
            <a:r>
              <a:rPr lang="es-ES_tradnl" dirty="0" smtClean="0"/>
              <a:t> </a:t>
            </a:r>
            <a:r>
              <a:rPr lang="es-ES_tradnl" dirty="0" err="1" smtClean="0"/>
              <a:t>Loss</a:t>
            </a:r>
            <a:r>
              <a:rPr lang="es-ES_tradnl" dirty="0" smtClean="0"/>
              <a:t> </a:t>
            </a:r>
            <a:r>
              <a:rPr lang="es-ES_tradnl" dirty="0" err="1" smtClean="0"/>
              <a:t>bereavement</a:t>
            </a:r>
            <a:r>
              <a:rPr lang="es-ES_tradnl" dirty="0" smtClean="0"/>
              <a:t> </a:t>
            </a:r>
            <a:r>
              <a:rPr lang="es-ES_tradnl" dirty="0" err="1" smtClean="0"/>
              <a:t>course</a:t>
            </a:r>
            <a:endParaRPr lang="es-ES_tradnl" dirty="0" smtClean="0"/>
          </a:p>
          <a:p>
            <a:pPr>
              <a:buFont typeface="Arial" pitchFamily="34" charset="0"/>
              <a:buChar char="•"/>
            </a:pPr>
            <a:r>
              <a:rPr lang="es-ES_tradnl" dirty="0" smtClean="0"/>
              <a:t>Job Club</a:t>
            </a:r>
          </a:p>
          <a:p>
            <a:pPr>
              <a:buFont typeface="Arial" pitchFamily="34" charset="0"/>
              <a:buChar char="•"/>
            </a:pPr>
            <a:r>
              <a:rPr lang="es-ES_tradnl" dirty="0" err="1" smtClean="0"/>
              <a:t>Alpha</a:t>
            </a:r>
            <a:r>
              <a:rPr lang="es-ES_tradnl" dirty="0" smtClean="0"/>
              <a:t> – </a:t>
            </a:r>
            <a:r>
              <a:rPr lang="es-ES_tradnl" dirty="0" err="1" smtClean="0"/>
              <a:t>sometimes</a:t>
            </a:r>
            <a:r>
              <a:rPr lang="es-ES_tradnl" dirty="0" smtClean="0"/>
              <a:t> in </a:t>
            </a:r>
            <a:r>
              <a:rPr lang="es-ES_tradnl" dirty="0" err="1" smtClean="0"/>
              <a:t>co-operation</a:t>
            </a:r>
            <a:r>
              <a:rPr lang="es-ES_tradnl" dirty="0" smtClean="0"/>
              <a:t> </a:t>
            </a:r>
            <a:r>
              <a:rPr lang="es-ES_tradnl" dirty="0" err="1" smtClean="0"/>
              <a:t>with</a:t>
            </a:r>
            <a:r>
              <a:rPr lang="es-ES_tradnl" dirty="0" smtClean="0"/>
              <a:t> </a:t>
            </a:r>
            <a:r>
              <a:rPr lang="es-ES_tradnl" dirty="0" err="1" smtClean="0"/>
              <a:t>other</a:t>
            </a:r>
            <a:r>
              <a:rPr lang="es-ES_tradnl" dirty="0" smtClean="0"/>
              <a:t> </a:t>
            </a:r>
            <a:r>
              <a:rPr lang="es-ES_tradnl" dirty="0" err="1" smtClean="0"/>
              <a:t>Horley</a:t>
            </a:r>
            <a:r>
              <a:rPr lang="es-ES_tradnl" dirty="0" smtClean="0"/>
              <a:t> </a:t>
            </a:r>
            <a:r>
              <a:rPr lang="es-ES_tradnl" dirty="0" err="1" smtClean="0"/>
              <a:t>churches</a:t>
            </a:r>
            <a:r>
              <a:rPr lang="es-ES_tradnl" dirty="0" smtClean="0"/>
              <a:t>, </a:t>
            </a:r>
            <a:r>
              <a:rPr lang="es-ES_tradnl" dirty="0" err="1" smtClean="0"/>
              <a:t>eg</a:t>
            </a:r>
            <a:r>
              <a:rPr lang="es-ES_tradnl" dirty="0" smtClean="0"/>
              <a:t> </a:t>
            </a:r>
            <a:r>
              <a:rPr lang="es-ES_tradnl" dirty="0" err="1" smtClean="0"/>
              <a:t>Baptists</a:t>
            </a:r>
            <a:endParaRPr lang="es-ES_tradnl" dirty="0" smtClean="0"/>
          </a:p>
          <a:p>
            <a:pPr>
              <a:buFont typeface="Arial" pitchFamily="34" charset="0"/>
              <a:buChar char="•"/>
            </a:pPr>
            <a:r>
              <a:rPr lang="es-ES_tradnl" dirty="0" err="1" smtClean="0"/>
              <a:t>Youth</a:t>
            </a:r>
            <a:r>
              <a:rPr lang="es-ES_tradnl" dirty="0" smtClean="0"/>
              <a:t> </a:t>
            </a:r>
            <a:r>
              <a:rPr lang="es-ES_tradnl" dirty="0" err="1" smtClean="0"/>
              <a:t>Services</a:t>
            </a:r>
            <a:endParaRPr lang="es-ES_tradnl" dirty="0" smtClean="0"/>
          </a:p>
          <a:p>
            <a:pPr>
              <a:buFont typeface="Arial" pitchFamily="34" charset="0"/>
              <a:buChar char="•"/>
            </a:pPr>
            <a:r>
              <a:rPr lang="es-ES_tradnl" dirty="0" smtClean="0"/>
              <a:t>Light </a:t>
            </a:r>
            <a:r>
              <a:rPr lang="es-ES_tradnl" dirty="0" err="1" smtClean="0"/>
              <a:t>Party</a:t>
            </a:r>
            <a:r>
              <a:rPr lang="es-ES_tradnl" dirty="0" smtClean="0"/>
              <a:t> – </a:t>
            </a:r>
            <a:r>
              <a:rPr lang="es-ES_tradnl" dirty="0" err="1" smtClean="0"/>
              <a:t>an</a:t>
            </a:r>
            <a:r>
              <a:rPr lang="es-ES_tradnl" dirty="0" smtClean="0"/>
              <a:t> </a:t>
            </a:r>
            <a:r>
              <a:rPr lang="es-ES_tradnl" dirty="0" err="1" smtClean="0"/>
              <a:t>alternative</a:t>
            </a:r>
            <a:r>
              <a:rPr lang="es-ES_tradnl" dirty="0" smtClean="0"/>
              <a:t> </a:t>
            </a:r>
            <a:r>
              <a:rPr lang="es-ES_tradnl" dirty="0" err="1" smtClean="0"/>
              <a:t>to</a:t>
            </a:r>
            <a:r>
              <a:rPr lang="es-ES_tradnl" dirty="0" smtClean="0"/>
              <a:t> </a:t>
            </a:r>
            <a:r>
              <a:rPr lang="es-ES_tradnl" dirty="0" err="1" smtClean="0"/>
              <a:t>Halloween</a:t>
            </a:r>
            <a:endParaRPr lang="es-ES_tradnl" dirty="0" smtClean="0"/>
          </a:p>
          <a:p>
            <a:pPr>
              <a:buFont typeface="Arial" pitchFamily="34" charset="0"/>
              <a:buChar char="•"/>
            </a:pPr>
            <a:r>
              <a:rPr lang="es-ES_tradnl" dirty="0" err="1" smtClean="0"/>
              <a:t>Seder</a:t>
            </a:r>
            <a:r>
              <a:rPr lang="es-ES_tradnl" dirty="0" smtClean="0"/>
              <a:t> </a:t>
            </a:r>
            <a:r>
              <a:rPr lang="es-ES_tradnl" dirty="0" err="1" smtClean="0"/>
              <a:t>Meal</a:t>
            </a:r>
            <a:r>
              <a:rPr lang="es-ES_tradnl" dirty="0" smtClean="0"/>
              <a:t> </a:t>
            </a:r>
            <a:r>
              <a:rPr lang="es-ES_tradnl" dirty="0" err="1" smtClean="0"/>
              <a:t>on</a:t>
            </a:r>
            <a:r>
              <a:rPr lang="es-ES_tradnl" dirty="0" smtClean="0"/>
              <a:t> </a:t>
            </a:r>
            <a:r>
              <a:rPr lang="es-ES_tradnl" dirty="0" err="1" smtClean="0"/>
              <a:t>Maunday</a:t>
            </a:r>
            <a:r>
              <a:rPr lang="es-ES_tradnl" dirty="0" smtClean="0"/>
              <a:t> </a:t>
            </a:r>
            <a:r>
              <a:rPr lang="es-ES_tradnl" dirty="0" err="1" smtClean="0"/>
              <a:t>Thursday</a:t>
            </a:r>
            <a:endParaRPr lang="es-ES_tradnl" dirty="0" smtClean="0"/>
          </a:p>
          <a:p>
            <a:pPr>
              <a:buFont typeface="Arial" pitchFamily="34" charset="0"/>
              <a:buChar char="•"/>
            </a:pPr>
            <a:r>
              <a:rPr lang="es-ES_tradnl" dirty="0" smtClean="0"/>
              <a:t>Social </a:t>
            </a:r>
            <a:r>
              <a:rPr lang="es-ES_tradnl" dirty="0" err="1" smtClean="0"/>
              <a:t>activities</a:t>
            </a:r>
            <a:r>
              <a:rPr lang="es-ES_tradnl" dirty="0" smtClean="0"/>
              <a:t>, </a:t>
            </a:r>
            <a:r>
              <a:rPr lang="es-ES_tradnl" dirty="0" err="1" smtClean="0"/>
              <a:t>eg</a:t>
            </a:r>
            <a:r>
              <a:rPr lang="es-ES_tradnl" dirty="0" smtClean="0"/>
              <a:t> </a:t>
            </a:r>
            <a:r>
              <a:rPr lang="es-ES_tradnl" dirty="0" err="1" smtClean="0"/>
              <a:t>quizzes</a:t>
            </a:r>
            <a:endParaRPr lang="es-ES_tradnl" dirty="0" smtClean="0"/>
          </a:p>
          <a:p>
            <a:pPr>
              <a:buFont typeface="Arial" pitchFamily="34" charset="0"/>
              <a:buChar char="•"/>
            </a:pPr>
            <a:r>
              <a:rPr lang="es-ES_tradnl" dirty="0" err="1" smtClean="0"/>
              <a:t>Deanery</a:t>
            </a:r>
            <a:r>
              <a:rPr lang="es-ES_tradnl" dirty="0" smtClean="0"/>
              <a:t>  </a:t>
            </a:r>
            <a:r>
              <a:rPr lang="es-ES_tradnl" dirty="0" err="1" smtClean="0"/>
              <a:t>youth</a:t>
            </a:r>
            <a:r>
              <a:rPr lang="es-ES_tradnl" dirty="0" smtClean="0"/>
              <a:t> </a:t>
            </a:r>
            <a:r>
              <a:rPr lang="es-ES_tradnl" dirty="0" err="1" smtClean="0"/>
              <a:t>nights</a:t>
            </a:r>
            <a:endParaRPr lang="es-ES_tradnl" dirty="0" smtClean="0"/>
          </a:p>
          <a:p>
            <a:pPr>
              <a:buFont typeface="Arial" pitchFamily="34" charset="0"/>
              <a:buChar char="•"/>
            </a:pPr>
            <a:r>
              <a:rPr lang="es-ES_tradnl" dirty="0" err="1" smtClean="0"/>
              <a:t>Street</a:t>
            </a:r>
            <a:r>
              <a:rPr lang="es-ES_tradnl" dirty="0" smtClean="0"/>
              <a:t> </a:t>
            </a:r>
            <a:r>
              <a:rPr lang="es-ES_tradnl" dirty="0" err="1" smtClean="0"/>
              <a:t>Pastors</a:t>
            </a:r>
            <a:endParaRPr lang="es-ES_tradnl" dirty="0" smtClean="0"/>
          </a:p>
          <a:p>
            <a:pPr>
              <a:buFont typeface="Arial" pitchFamily="34" charset="0"/>
              <a:buChar char="•"/>
            </a:pPr>
            <a:r>
              <a:rPr lang="es-ES_tradnl" dirty="0" err="1" smtClean="0"/>
              <a:t>Store</a:t>
            </a:r>
            <a:r>
              <a:rPr lang="es-ES_tradnl" dirty="0" smtClean="0"/>
              <a:t> </a:t>
            </a:r>
            <a:r>
              <a:rPr lang="es-ES_tradnl" dirty="0" err="1" smtClean="0"/>
              <a:t>cupboard</a:t>
            </a:r>
            <a:r>
              <a:rPr lang="es-ES_tradnl" dirty="0" smtClean="0"/>
              <a:t> </a:t>
            </a:r>
            <a:r>
              <a:rPr lang="es-ES_tradnl" dirty="0" err="1" smtClean="0"/>
              <a:t>providing</a:t>
            </a:r>
            <a:r>
              <a:rPr lang="es-ES_tradnl" dirty="0" smtClean="0"/>
              <a:t> </a:t>
            </a:r>
            <a:r>
              <a:rPr lang="es-ES_tradnl" dirty="0" err="1" smtClean="0"/>
              <a:t>food</a:t>
            </a:r>
            <a:r>
              <a:rPr lang="es-ES_tradnl" dirty="0" smtClean="0"/>
              <a:t> </a:t>
            </a:r>
            <a:r>
              <a:rPr lang="es-ES_tradnl" dirty="0" err="1" smtClean="0"/>
              <a:t>parcels</a:t>
            </a:r>
            <a:endParaRPr lang="es-ES_tradnl" dirty="0" smtClean="0"/>
          </a:p>
          <a:p>
            <a:endParaRPr lang="es-ES_tradnl" dirty="0"/>
          </a:p>
        </p:txBody>
      </p:sp>
    </p:spTree>
    <p:extLst>
      <p:ext uri="{BB962C8B-B14F-4D97-AF65-F5344CB8AC3E}">
        <p14:creationId xmlns="" xmlns:p14="http://schemas.microsoft.com/office/powerpoint/2010/main" val="3064636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6" y="692891"/>
            <a:ext cx="4572000" cy="2431435"/>
          </a:xfrm>
          <a:prstGeom prst="rect">
            <a:avLst/>
          </a:prstGeom>
        </p:spPr>
        <p:txBody>
          <a:bodyPr>
            <a:spAutoFit/>
          </a:bodyPr>
          <a:lstStyle/>
          <a:p>
            <a:pPr algn="ctr"/>
            <a:r>
              <a:rPr lang="en-GB" sz="44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mj-lt"/>
                <a:ea typeface="+mj-ea"/>
                <a:cs typeface="+mj-cs"/>
              </a:rPr>
              <a:t>St. </a:t>
            </a:r>
            <a:r>
              <a:rPr lang="en-GB" sz="4400" b="1" spc="300" dirty="0" err="1"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mj-lt"/>
                <a:ea typeface="+mj-ea"/>
                <a:cs typeface="+mj-cs"/>
              </a:rPr>
              <a:t>Wilfrid's</a:t>
            </a:r>
            <a:r>
              <a:rPr lang="en-GB" sz="44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mj-lt"/>
                <a:ea typeface="+mj-ea"/>
                <a:cs typeface="+mj-cs"/>
              </a:rPr>
              <a:t> </a:t>
            </a:r>
          </a:p>
          <a:p>
            <a:r>
              <a:rPr lang="en-GB" dirty="0" smtClean="0"/>
              <a:t>… was </a:t>
            </a:r>
            <a:r>
              <a:rPr lang="en-GB" dirty="0"/>
              <a:t>built in 1970 in the north of Horley and has a current capacity of 140, with a dual purpose hall, increasing to 200. The hall is flexible and able to split into two separate units and as well a side room </a:t>
            </a:r>
            <a:r>
              <a:rPr lang="en-GB" dirty="0" smtClean="0"/>
              <a:t>that </a:t>
            </a:r>
            <a:r>
              <a:rPr lang="en-GB" dirty="0"/>
              <a:t>is used for smaller gatherings.</a:t>
            </a:r>
          </a:p>
        </p:txBody>
      </p:sp>
      <p:sp>
        <p:nvSpPr>
          <p:cNvPr id="4" name="Rectangle 3"/>
          <p:cNvSpPr/>
          <p:nvPr/>
        </p:nvSpPr>
        <p:spPr>
          <a:xfrm>
            <a:off x="4860032" y="4082010"/>
            <a:ext cx="3960440" cy="2585323"/>
          </a:xfrm>
          <a:prstGeom prst="rect">
            <a:avLst/>
          </a:prstGeom>
        </p:spPr>
        <p:txBody>
          <a:bodyPr wrap="square">
            <a:spAutoFit/>
          </a:bodyPr>
          <a:lstStyle/>
          <a:p>
            <a:r>
              <a:rPr lang="en-GB" dirty="0"/>
              <a:t>There are services every Sunday</a:t>
            </a:r>
          </a:p>
          <a:p>
            <a:r>
              <a:rPr lang="en-GB" dirty="0"/>
              <a:t>at </a:t>
            </a:r>
            <a:r>
              <a:rPr lang="en-GB" dirty="0" smtClean="0"/>
              <a:t>9.30 </a:t>
            </a:r>
            <a:r>
              <a:rPr lang="en-GB" dirty="0"/>
              <a:t>am with Informal Morning Praise, Holy Communion, or All Age Worship with an average congregation of </a:t>
            </a:r>
            <a:r>
              <a:rPr lang="en-GB" dirty="0" smtClean="0"/>
              <a:t>45, </a:t>
            </a:r>
            <a:r>
              <a:rPr lang="en-GB" dirty="0"/>
              <a:t>and 15 </a:t>
            </a:r>
            <a:r>
              <a:rPr lang="en-GB" dirty="0" smtClean="0"/>
              <a:t>children in very active</a:t>
            </a:r>
          </a:p>
          <a:p>
            <a:r>
              <a:rPr lang="en-GB" dirty="0" smtClean="0"/>
              <a:t>Sunday classes.</a:t>
            </a:r>
          </a:p>
          <a:p>
            <a:r>
              <a:rPr lang="en-GB" dirty="0" smtClean="0"/>
              <a:t>There is also a very enthusiastic music</a:t>
            </a:r>
          </a:p>
          <a:p>
            <a:r>
              <a:rPr lang="en-GB" dirty="0" smtClean="0"/>
              <a:t>team leading the services.</a:t>
            </a:r>
            <a:endParaRPr lang="en-GB" dirty="0"/>
          </a:p>
          <a:p>
            <a:r>
              <a:rPr lang="en-GB" dirty="0"/>
              <a:t> </a:t>
            </a:r>
          </a:p>
        </p:txBody>
      </p:sp>
      <p:pic>
        <p:nvPicPr>
          <p:cNvPr id="3" name="Picture 2" descr="F:\St Wilfrid's church\St Wilfrid's church and house 003.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04048" y="764704"/>
            <a:ext cx="3875923" cy="29069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srcRect/>
          <a:stretch>
            <a:fillRect/>
          </a:stretch>
        </p:blipFill>
        <p:spPr bwMode="auto">
          <a:xfrm>
            <a:off x="323528" y="3356992"/>
            <a:ext cx="3799850" cy="2849888"/>
          </a:xfrm>
          <a:prstGeom prst="rect">
            <a:avLst/>
          </a:prstGeom>
          <a:ln>
            <a:noFill/>
          </a:ln>
          <a:effectLst>
            <a:softEdge rad="112500"/>
          </a:effectLst>
        </p:spPr>
      </p:pic>
    </p:spTree>
    <p:extLst>
      <p:ext uri="{BB962C8B-B14F-4D97-AF65-F5344CB8AC3E}">
        <p14:creationId xmlns="" xmlns:p14="http://schemas.microsoft.com/office/powerpoint/2010/main" val="1692497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300" dirty="0"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Our Thriving Parish</a:t>
            </a:r>
            <a:endParaRPr lang="en-GB" dirty="0">
              <a:solidFill>
                <a:schemeClr val="accent2"/>
              </a:solidFill>
            </a:endParaRPr>
          </a:p>
        </p:txBody>
      </p:sp>
      <p:sp>
        <p:nvSpPr>
          <p:cNvPr id="4" name="Rectangle 3"/>
          <p:cNvSpPr/>
          <p:nvPr/>
        </p:nvSpPr>
        <p:spPr>
          <a:xfrm>
            <a:off x="323528" y="1196752"/>
            <a:ext cx="4572000" cy="3139321"/>
          </a:xfrm>
          <a:prstGeom prst="rect">
            <a:avLst/>
          </a:prstGeom>
        </p:spPr>
        <p:txBody>
          <a:bodyPr>
            <a:spAutoFit/>
          </a:bodyPr>
          <a:lstStyle/>
          <a:p>
            <a:r>
              <a:rPr lang="en-GB" dirty="0" err="1"/>
              <a:t>Horley</a:t>
            </a:r>
            <a:r>
              <a:rPr lang="en-GB" dirty="0"/>
              <a:t> is a growing town  with a population </a:t>
            </a:r>
            <a:r>
              <a:rPr lang="en-GB" dirty="0" smtClean="0"/>
              <a:t>of about </a:t>
            </a:r>
            <a:r>
              <a:rPr lang="en-GB" dirty="0"/>
              <a:t>23,000 adjoining Gatwick Airport and close to the M23 and M25. </a:t>
            </a:r>
            <a:r>
              <a:rPr lang="en-US" dirty="0"/>
              <a:t>It lies within easy reach of London, the south coast </a:t>
            </a:r>
            <a:r>
              <a:rPr lang="en-US" dirty="0" smtClean="0"/>
              <a:t> and </a:t>
            </a:r>
            <a:r>
              <a:rPr lang="en-US" dirty="0"/>
              <a:t>the English Channel ports, with </a:t>
            </a:r>
            <a:r>
              <a:rPr lang="en-US" dirty="0" smtClean="0"/>
              <a:t>frequent regular  </a:t>
            </a:r>
            <a:r>
              <a:rPr lang="en-US" dirty="0"/>
              <a:t>train services </a:t>
            </a:r>
            <a:r>
              <a:rPr lang="en-US" dirty="0" smtClean="0"/>
              <a:t>the south coast, to </a:t>
            </a:r>
            <a:r>
              <a:rPr lang="en-US" dirty="0"/>
              <a:t>London </a:t>
            </a:r>
            <a:r>
              <a:rPr lang="en-US" dirty="0" smtClean="0"/>
              <a:t>with simple, convenient changes putting the entire country  within easy reach. </a:t>
            </a:r>
            <a:r>
              <a:rPr lang="en-GB" dirty="0"/>
              <a:t>The civil parish of </a:t>
            </a:r>
            <a:r>
              <a:rPr lang="en-GB" dirty="0" err="1"/>
              <a:t>Horley</a:t>
            </a:r>
            <a:r>
              <a:rPr lang="en-GB" dirty="0"/>
              <a:t> is in Surrey but the ecclesiastical parish extends into West Sussex and its boundary cuts across the runway of Gatwick Airport. </a:t>
            </a:r>
          </a:p>
        </p:txBody>
      </p:sp>
      <p:sp>
        <p:nvSpPr>
          <p:cNvPr id="5" name="Rectangle 4"/>
          <p:cNvSpPr/>
          <p:nvPr/>
        </p:nvSpPr>
        <p:spPr>
          <a:xfrm>
            <a:off x="683568" y="4687976"/>
            <a:ext cx="8172400" cy="1754326"/>
          </a:xfrm>
          <a:prstGeom prst="rect">
            <a:avLst/>
          </a:prstGeom>
        </p:spPr>
        <p:txBody>
          <a:bodyPr wrap="square">
            <a:spAutoFit/>
          </a:bodyPr>
          <a:lstStyle/>
          <a:p>
            <a:r>
              <a:rPr lang="en-GB" dirty="0"/>
              <a:t>There are plans to build 2,600 new homes in two </a:t>
            </a:r>
            <a:r>
              <a:rPr lang="en-GB" dirty="0" smtClean="0"/>
              <a:t> </a:t>
            </a:r>
            <a:r>
              <a:rPr lang="en-GB" dirty="0"/>
              <a:t>residential estates to the north-east </a:t>
            </a:r>
            <a:r>
              <a:rPr lang="en-GB" dirty="0" smtClean="0"/>
              <a:t>and north-west of </a:t>
            </a:r>
            <a:r>
              <a:rPr lang="en-GB" dirty="0"/>
              <a:t>Horley. The north-east development </a:t>
            </a:r>
            <a:r>
              <a:rPr lang="en-GB" dirty="0" smtClean="0"/>
              <a:t>is proceeding </a:t>
            </a:r>
            <a:r>
              <a:rPr lang="en-GB" dirty="0"/>
              <a:t>slowly in the light of the current financial situation.  There are </a:t>
            </a:r>
            <a:r>
              <a:rPr lang="en-GB" dirty="0" smtClean="0"/>
              <a:t>on-going </a:t>
            </a:r>
            <a:r>
              <a:rPr lang="en-GB" dirty="0"/>
              <a:t>discussions about </a:t>
            </a:r>
            <a:r>
              <a:rPr lang="en-GB" dirty="0" smtClean="0"/>
              <a:t>one </a:t>
            </a:r>
            <a:r>
              <a:rPr lang="en-GB" dirty="0"/>
              <a:t>and possibly </a:t>
            </a:r>
            <a:r>
              <a:rPr lang="en-GB" dirty="0" smtClean="0"/>
              <a:t>two </a:t>
            </a:r>
            <a:r>
              <a:rPr lang="en-GB" dirty="0"/>
              <a:t>new </a:t>
            </a:r>
            <a:r>
              <a:rPr lang="en-GB" dirty="0" smtClean="0"/>
              <a:t>ecumenical Church primary </a:t>
            </a:r>
            <a:r>
              <a:rPr lang="en-GB" dirty="0"/>
              <a:t>schools as part of the new </a:t>
            </a:r>
            <a:r>
              <a:rPr lang="en-GB" dirty="0" smtClean="0"/>
              <a:t>developments. These will have significant impact on our churches with an influx of young families..</a:t>
            </a:r>
            <a:endParaRPr lang="en-GB" dirty="0"/>
          </a:p>
        </p:txBody>
      </p:sp>
      <p:pic>
        <p:nvPicPr>
          <p:cNvPr id="1026" name="Picture 2"/>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l="11714" t="7710" r="7904" b="13233"/>
          <a:stretch/>
        </p:blipFill>
        <p:spPr bwMode="auto">
          <a:xfrm>
            <a:off x="4716016" y="1404865"/>
            <a:ext cx="4087149" cy="2960239"/>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descr="F:\St Wilfrid's church\St Wilfrid's church and house 01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092280" y="1260849"/>
            <a:ext cx="1435249" cy="1076437"/>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pic>
        <p:nvPicPr>
          <p:cNvPr id="6" name="Picture 3" descr="F:\St Wilfrid's church\St Wilfrid's church and house 013.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788024" y="2843936"/>
            <a:ext cx="1836203" cy="1377152"/>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5843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95536" y="3234462"/>
            <a:ext cx="4104456" cy="307834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50571" y="3480971"/>
            <a:ext cx="4010970" cy="2031325"/>
          </a:xfrm>
          <a:prstGeom prst="rect">
            <a:avLst/>
          </a:prstGeom>
          <a:noFill/>
        </p:spPr>
        <p:txBody>
          <a:bodyPr wrap="square" rtlCol="0">
            <a:spAutoFit/>
          </a:bodyPr>
          <a:lstStyle/>
          <a:p>
            <a:endParaRPr lang="en-GB" dirty="0">
              <a:solidFill>
                <a:srgbClr val="FF0000"/>
              </a:solidFill>
            </a:endParaRPr>
          </a:p>
          <a:p>
            <a:r>
              <a:rPr lang="en-GB" dirty="0" smtClean="0">
                <a:solidFill>
                  <a:srgbClr val="FF0000"/>
                </a:solidFill>
              </a:rPr>
              <a:t>“We are pleased to be Churchwardens of a welcoming and family orientated church.</a:t>
            </a:r>
          </a:p>
          <a:p>
            <a:endParaRPr lang="en-GB" dirty="0">
              <a:solidFill>
                <a:srgbClr val="FF0000"/>
              </a:solidFill>
            </a:endParaRPr>
          </a:p>
          <a:p>
            <a:r>
              <a:rPr lang="en-GB" dirty="0" smtClean="0">
                <a:solidFill>
                  <a:srgbClr val="FF0000"/>
                </a:solidFill>
              </a:rPr>
              <a:t>We have a friendly and involved fellowship with a heart for mission .”</a:t>
            </a:r>
            <a:endParaRPr lang="en-GB" dirty="0">
              <a:solidFill>
                <a:srgbClr val="FF0000"/>
              </a:solidFill>
            </a:endParaRPr>
          </a:p>
        </p:txBody>
      </p:sp>
      <p:pic>
        <p:nvPicPr>
          <p:cNvPr id="1029" name="Picture 5" descr="F:\St Wilfrid's church\St Wilfrid's church and house 01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588637" y="404527"/>
            <a:ext cx="4101925" cy="307644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74188" y="1844824"/>
            <a:ext cx="3711821" cy="646331"/>
          </a:xfrm>
          <a:prstGeom prst="rect">
            <a:avLst/>
          </a:prstGeom>
        </p:spPr>
        <p:txBody>
          <a:bodyPr wrap="square">
            <a:spAutoFit/>
          </a:bodyPr>
          <a:lstStyle/>
          <a:p>
            <a:r>
              <a:rPr lang="en-GB" dirty="0">
                <a:solidFill>
                  <a:srgbClr val="FF0000"/>
                </a:solidFill>
              </a:rPr>
              <a:t>Margo and Peter</a:t>
            </a:r>
          </a:p>
          <a:p>
            <a:r>
              <a:rPr lang="en-GB" dirty="0">
                <a:solidFill>
                  <a:srgbClr val="FF0000"/>
                </a:solidFill>
              </a:rPr>
              <a:t>Our Churchwardens at St. </a:t>
            </a:r>
            <a:r>
              <a:rPr lang="en-GB" dirty="0" err="1">
                <a:solidFill>
                  <a:srgbClr val="FF0000"/>
                </a:solidFill>
              </a:rPr>
              <a:t>Wilf’s</a:t>
            </a:r>
            <a:endParaRPr lang="en-GB" dirty="0">
              <a:solidFill>
                <a:srgbClr val="FF0000"/>
              </a:solidFill>
            </a:endParaRPr>
          </a:p>
        </p:txBody>
      </p:sp>
    </p:spTree>
    <p:extLst>
      <p:ext uri="{BB962C8B-B14F-4D97-AF65-F5344CB8AC3E}">
        <p14:creationId xmlns="" xmlns:p14="http://schemas.microsoft.com/office/powerpoint/2010/main" val="3292169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786540"/>
            <a:ext cx="3550373" cy="266679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6987" y="2204109"/>
            <a:ext cx="4572000" cy="1200329"/>
          </a:xfrm>
          <a:prstGeom prst="rect">
            <a:avLst/>
          </a:prstGeom>
        </p:spPr>
        <p:txBody>
          <a:bodyPr>
            <a:spAutoFit/>
          </a:bodyPr>
          <a:lstStyle/>
          <a:p>
            <a:endParaRPr lang="en-GB" dirty="0"/>
          </a:p>
          <a:p>
            <a:r>
              <a:rPr lang="en-GB" dirty="0" err="1" smtClean="0"/>
              <a:t>Menet</a:t>
            </a:r>
            <a:r>
              <a:rPr lang="en-GB" dirty="0" smtClean="0"/>
              <a:t> </a:t>
            </a:r>
            <a:r>
              <a:rPr lang="en-GB" dirty="0"/>
              <a:t>Is </a:t>
            </a:r>
            <a:r>
              <a:rPr lang="en-GB" dirty="0" smtClean="0"/>
              <a:t>a local charity formed to support a past member of St. Wilfs who operates a school in Myanmar</a:t>
            </a:r>
            <a:endParaRPr lang="en-GB" dirty="0"/>
          </a:p>
        </p:txBody>
      </p:sp>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1916832"/>
            <a:ext cx="3983389" cy="266146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37790" y="1055084"/>
            <a:ext cx="5282481" cy="707886"/>
          </a:xfrm>
          <a:prstGeom prst="rect">
            <a:avLst/>
          </a:prstGeom>
        </p:spPr>
        <p:txBody>
          <a:bodyPr wrap="square">
            <a:spAutoFit/>
          </a:bodyPr>
          <a:lstStyle/>
          <a:p>
            <a:r>
              <a:rPr lang="en-GB" sz="2000" dirty="0"/>
              <a:t>There is an active mission team that arranges events to support the mission giving. </a:t>
            </a:r>
          </a:p>
        </p:txBody>
      </p:sp>
      <p:sp>
        <p:nvSpPr>
          <p:cNvPr id="6" name="Rectangle 5"/>
          <p:cNvSpPr/>
          <p:nvPr/>
        </p:nvSpPr>
        <p:spPr>
          <a:xfrm>
            <a:off x="1669294" y="180027"/>
            <a:ext cx="5184576" cy="769441"/>
          </a:xfrm>
          <a:prstGeom prst="rect">
            <a:avLst/>
          </a:prstGeom>
        </p:spPr>
        <p:txBody>
          <a:bodyPr wrap="square">
            <a:spAutoFit/>
          </a:bodyPr>
          <a:lstStyle/>
          <a:p>
            <a:pPr algn="ctr"/>
            <a:r>
              <a:rPr lang="en-GB"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sz="44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Mission </a:t>
            </a:r>
            <a:endParaRPr lang="en-GB" sz="4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
        <p:nvSpPr>
          <p:cNvPr id="7" name="TextBox 6"/>
          <p:cNvSpPr txBox="1"/>
          <p:nvPr/>
        </p:nvSpPr>
        <p:spPr>
          <a:xfrm>
            <a:off x="4499992" y="4869160"/>
            <a:ext cx="4459747" cy="1200329"/>
          </a:xfrm>
          <a:prstGeom prst="rect">
            <a:avLst/>
          </a:prstGeom>
          <a:noFill/>
        </p:spPr>
        <p:txBody>
          <a:bodyPr wrap="none" rtlCol="0">
            <a:spAutoFit/>
          </a:bodyPr>
          <a:lstStyle/>
          <a:p>
            <a:r>
              <a:rPr lang="en-GB" dirty="0" smtClean="0"/>
              <a:t>Many fundraising events support the mission </a:t>
            </a:r>
          </a:p>
          <a:p>
            <a:r>
              <a:rPr lang="en-GB" dirty="0" smtClean="0"/>
              <a:t>work such as barn daces, quizzes and </a:t>
            </a:r>
          </a:p>
          <a:p>
            <a:r>
              <a:rPr lang="en-GB" dirty="0" smtClean="0"/>
              <a:t>beetle drives to which the neighbourhood</a:t>
            </a:r>
          </a:p>
          <a:p>
            <a:r>
              <a:rPr lang="en-GB" dirty="0" smtClean="0"/>
              <a:t>Is invited</a:t>
            </a:r>
            <a:endParaRPr lang="en-GB" dirty="0"/>
          </a:p>
        </p:txBody>
      </p:sp>
    </p:spTree>
    <p:extLst>
      <p:ext uri="{BB962C8B-B14F-4D97-AF65-F5344CB8AC3E}">
        <p14:creationId xmlns="" xmlns:p14="http://schemas.microsoft.com/office/powerpoint/2010/main" val="2165738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040" y="1076835"/>
            <a:ext cx="4572000" cy="1200329"/>
          </a:xfrm>
          <a:prstGeom prst="rect">
            <a:avLst/>
          </a:prstGeom>
        </p:spPr>
        <p:txBody>
          <a:bodyPr>
            <a:spAutoFit/>
          </a:bodyPr>
          <a:lstStyle/>
          <a:p>
            <a:r>
              <a:rPr lang="en-GB" dirty="0" smtClean="0"/>
              <a:t>Teams </a:t>
            </a:r>
            <a:r>
              <a:rPr lang="en-GB" dirty="0"/>
              <a:t>from St. Wilfrid’s church have, on </a:t>
            </a:r>
            <a:r>
              <a:rPr lang="en-GB" dirty="0" smtClean="0"/>
              <a:t>several occasions</a:t>
            </a:r>
            <a:r>
              <a:rPr lang="en-GB" dirty="0"/>
              <a:t>, worked as volunteers for short periods with Mission Direct in Sierra Leone.</a:t>
            </a:r>
          </a:p>
        </p:txBody>
      </p:sp>
      <p:pic>
        <p:nvPicPr>
          <p:cNvPr id="2050" name="Picture 2" descr="G:\Mission-Team-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1412776"/>
            <a:ext cx="3816424" cy="286641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2" name="Picture 2" descr="E:\Sierra Leone\SL Grafton\Picture 309.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921055" y="2488095"/>
            <a:ext cx="2669737" cy="200230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176464" y="5173802"/>
            <a:ext cx="4572000" cy="646331"/>
          </a:xfrm>
          <a:prstGeom prst="rect">
            <a:avLst/>
          </a:prstGeom>
        </p:spPr>
        <p:txBody>
          <a:bodyPr>
            <a:spAutoFit/>
          </a:bodyPr>
          <a:lstStyle/>
          <a:p>
            <a:r>
              <a:rPr lang="en-GB" dirty="0" smtClean="0"/>
              <a:t>And the </a:t>
            </a:r>
            <a:r>
              <a:rPr lang="en-GB" dirty="0"/>
              <a:t>church currently supports Alison Gill  working with YWAM in Burundi. </a:t>
            </a:r>
          </a:p>
        </p:txBody>
      </p:sp>
      <p:sp>
        <p:nvSpPr>
          <p:cNvPr id="9" name="Rectangle 8"/>
          <p:cNvSpPr/>
          <p:nvPr/>
        </p:nvSpPr>
        <p:spPr>
          <a:xfrm>
            <a:off x="1669294" y="180027"/>
            <a:ext cx="5184576" cy="769441"/>
          </a:xfrm>
          <a:prstGeom prst="rect">
            <a:avLst/>
          </a:prstGeom>
        </p:spPr>
        <p:txBody>
          <a:bodyPr wrap="square">
            <a:spAutoFit/>
          </a:bodyPr>
          <a:lstStyle/>
          <a:p>
            <a:pPr algn="ctr"/>
            <a:r>
              <a:rPr lang="en-GB"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sz="44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Mission</a:t>
            </a:r>
            <a:r>
              <a:rPr lang="en-GB"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6" name="Picture 2"/>
          <p:cNvPicPr>
            <a:picLocks noChangeAspect="1" noChangeArrowheads="1"/>
          </p:cNvPicPr>
          <p:nvPr/>
        </p:nvPicPr>
        <p:blipFill>
          <a:blip r:embed="rId4" cstate="print"/>
          <a:srcRect/>
          <a:stretch>
            <a:fillRect/>
          </a:stretch>
        </p:blipFill>
        <p:spPr bwMode="auto">
          <a:xfrm>
            <a:off x="1475656" y="4509120"/>
            <a:ext cx="1504950" cy="2000250"/>
          </a:xfrm>
          <a:prstGeom prst="rect">
            <a:avLst/>
          </a:prstGeom>
          <a:ln>
            <a:noFill/>
          </a:ln>
          <a:effectLst>
            <a:softEdge rad="112500"/>
          </a:effectLst>
        </p:spPr>
      </p:pic>
    </p:spTree>
    <p:extLst>
      <p:ext uri="{BB962C8B-B14F-4D97-AF65-F5344CB8AC3E}">
        <p14:creationId xmlns="" xmlns:p14="http://schemas.microsoft.com/office/powerpoint/2010/main" val="4180255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1"/>
            <a:ext cx="4572000" cy="1200329"/>
          </a:xfrm>
          <a:prstGeom prst="rect">
            <a:avLst/>
          </a:prstGeom>
        </p:spPr>
        <p:txBody>
          <a:bodyPr>
            <a:spAutoFit/>
          </a:bodyPr>
          <a:lstStyle/>
          <a:p>
            <a:r>
              <a:rPr lang="en-GB" dirty="0"/>
              <a:t>At St. </a:t>
            </a:r>
            <a:r>
              <a:rPr lang="en-GB" dirty="0" err="1"/>
              <a:t>Wilf’s</a:t>
            </a:r>
            <a:r>
              <a:rPr lang="en-GB" dirty="0"/>
              <a:t> there </a:t>
            </a:r>
            <a:r>
              <a:rPr lang="en-GB" dirty="0" smtClean="0"/>
              <a:t>are youth clubs run in association with the BB/GA, that </a:t>
            </a:r>
            <a:r>
              <a:rPr lang="en-GB" dirty="0"/>
              <a:t>meet on Monday evenings and cater for children between the ages of </a:t>
            </a:r>
            <a:r>
              <a:rPr lang="en-GB" dirty="0" smtClean="0"/>
              <a:t>four </a:t>
            </a:r>
            <a:r>
              <a:rPr lang="en-GB" dirty="0"/>
              <a:t>and sixteen. </a:t>
            </a:r>
          </a:p>
        </p:txBody>
      </p:sp>
      <p:sp>
        <p:nvSpPr>
          <p:cNvPr id="3" name="Rectangle 2"/>
          <p:cNvSpPr/>
          <p:nvPr/>
        </p:nvSpPr>
        <p:spPr>
          <a:xfrm>
            <a:off x="1547664" y="5373216"/>
            <a:ext cx="6155855" cy="923330"/>
          </a:xfrm>
          <a:prstGeom prst="rect">
            <a:avLst/>
          </a:prstGeom>
        </p:spPr>
        <p:txBody>
          <a:bodyPr wrap="square">
            <a:spAutoFit/>
          </a:bodyPr>
          <a:lstStyle/>
          <a:p>
            <a:r>
              <a:rPr lang="en-GB" dirty="0" smtClean="0"/>
              <a:t>Three </a:t>
            </a:r>
            <a:r>
              <a:rPr lang="en-GB" dirty="0"/>
              <a:t>different dance groups use the halls during the weekday evenings, and </a:t>
            </a:r>
            <a:r>
              <a:rPr lang="en-GB" dirty="0" smtClean="0"/>
              <a:t>the Mother’s </a:t>
            </a:r>
            <a:r>
              <a:rPr lang="en-GB" dirty="0"/>
              <a:t>Union </a:t>
            </a:r>
            <a:r>
              <a:rPr lang="en-GB" dirty="0" smtClean="0"/>
              <a:t>meet once </a:t>
            </a:r>
            <a:r>
              <a:rPr lang="en-GB" dirty="0"/>
              <a:t>a month.</a:t>
            </a:r>
          </a:p>
          <a:p>
            <a:r>
              <a:rPr lang="en-GB" dirty="0"/>
              <a:t> </a:t>
            </a:r>
          </a:p>
        </p:txBody>
      </p:sp>
      <p:pic>
        <p:nvPicPr>
          <p:cNvPr id="6146" name="Picture 2" descr="F:\JAM Club helpers.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58105" y="365307"/>
            <a:ext cx="3596180" cy="269713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779912" y="3429000"/>
            <a:ext cx="4572000" cy="1200329"/>
          </a:xfrm>
          <a:prstGeom prst="rect">
            <a:avLst/>
          </a:prstGeom>
        </p:spPr>
        <p:txBody>
          <a:bodyPr>
            <a:spAutoFit/>
          </a:bodyPr>
          <a:lstStyle/>
          <a:p>
            <a:r>
              <a:rPr lang="en-GB" dirty="0"/>
              <a:t>There is an active church run Mum’s and Toddlers group every Tuesday morning with a community run Playgroup meeting on the other days.</a:t>
            </a:r>
          </a:p>
        </p:txBody>
      </p:sp>
      <p:pic>
        <p:nvPicPr>
          <p:cNvPr id="6" name="Picture 5"/>
          <p:cNvPicPr/>
          <p:nvPr/>
        </p:nvPicPr>
        <p:blipFill rotWithShape="1">
          <a:blip r:embed="rId3" cstate="print"/>
          <a:srcRect l="24523" t="22654" r="15423" b="19429"/>
          <a:stretch/>
        </p:blipFill>
        <p:spPr bwMode="auto">
          <a:xfrm>
            <a:off x="554182" y="2564905"/>
            <a:ext cx="2793682" cy="2505860"/>
          </a:xfrm>
          <a:prstGeom prst="rect">
            <a:avLst/>
          </a:prstGeom>
          <a:ln>
            <a:noFill/>
          </a:ln>
          <a:effectLst>
            <a:softEdge rad="112500"/>
          </a:effectLst>
        </p:spPr>
      </p:pic>
    </p:spTree>
    <p:extLst>
      <p:ext uri="{BB962C8B-B14F-4D97-AF65-F5344CB8AC3E}">
        <p14:creationId xmlns="" xmlns:p14="http://schemas.microsoft.com/office/powerpoint/2010/main" val="2763899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1021313"/>
            <a:ext cx="3111242" cy="197563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1386642"/>
            <a:ext cx="4572000" cy="1754326"/>
          </a:xfrm>
          <a:prstGeom prst="rect">
            <a:avLst/>
          </a:prstGeom>
        </p:spPr>
        <p:txBody>
          <a:bodyPr>
            <a:spAutoFit/>
          </a:bodyPr>
          <a:lstStyle/>
          <a:p>
            <a:r>
              <a:rPr lang="en-GB" dirty="0"/>
              <a:t>St. Francis’ Church was built in 1958 to provide a place of worship on the east of </a:t>
            </a:r>
            <a:r>
              <a:rPr lang="en-GB" dirty="0" err="1"/>
              <a:t>Horley</a:t>
            </a:r>
            <a:r>
              <a:rPr lang="en-GB" dirty="0"/>
              <a:t>.  The present building has a capacity of 75 with a dual-purpose hall increasing it to 200. It also has two separate rooms that are used for smaller gatherings.</a:t>
            </a:r>
          </a:p>
        </p:txBody>
      </p:sp>
      <p:sp>
        <p:nvSpPr>
          <p:cNvPr id="3" name="Rectangle 2"/>
          <p:cNvSpPr/>
          <p:nvPr/>
        </p:nvSpPr>
        <p:spPr>
          <a:xfrm>
            <a:off x="3995936" y="3933056"/>
            <a:ext cx="4572000" cy="1754326"/>
          </a:xfrm>
          <a:prstGeom prst="rect">
            <a:avLst/>
          </a:prstGeom>
        </p:spPr>
        <p:txBody>
          <a:bodyPr>
            <a:spAutoFit/>
          </a:bodyPr>
          <a:lstStyle/>
          <a:p>
            <a:r>
              <a:rPr lang="en-GB" dirty="0"/>
              <a:t>Every </a:t>
            </a:r>
            <a:r>
              <a:rPr lang="en-GB" dirty="0" smtClean="0"/>
              <a:t>Sunday there are services at</a:t>
            </a:r>
            <a:r>
              <a:rPr lang="en-GB" dirty="0"/>
              <a:t>	</a:t>
            </a:r>
          </a:p>
          <a:p>
            <a:r>
              <a:rPr lang="en-GB" dirty="0" smtClean="0"/>
              <a:t>10.15 am for  Family </a:t>
            </a:r>
            <a:r>
              <a:rPr lang="en-GB" dirty="0"/>
              <a:t>Service, Holy Communion, or Morning Prayer </a:t>
            </a:r>
            <a:r>
              <a:rPr lang="en-GB" dirty="0" smtClean="0"/>
              <a:t> and an evening Compline.</a:t>
            </a:r>
            <a:endParaRPr lang="en-GB" dirty="0"/>
          </a:p>
          <a:p>
            <a:r>
              <a:rPr lang="en-GB" dirty="0" smtClean="0"/>
              <a:t>Every third Sunday there is Messy </a:t>
            </a:r>
            <a:r>
              <a:rPr lang="en-GB" dirty="0"/>
              <a:t>Church </a:t>
            </a:r>
            <a:r>
              <a:rPr lang="en-GB" dirty="0" smtClean="0"/>
              <a:t>at 4 pm, an Evensong at 6 p.m. once </a:t>
            </a:r>
            <a:r>
              <a:rPr lang="en-GB" dirty="0"/>
              <a:t>a month </a:t>
            </a:r>
            <a:r>
              <a:rPr lang="en-GB" dirty="0" smtClean="0"/>
              <a:t>and a  </a:t>
            </a:r>
            <a:r>
              <a:rPr lang="en-GB" dirty="0"/>
              <a:t>Taize </a:t>
            </a:r>
            <a:r>
              <a:rPr lang="en-GB" dirty="0" smtClean="0"/>
              <a:t>service once </a:t>
            </a:r>
            <a:r>
              <a:rPr lang="en-GB" dirty="0"/>
              <a:t>every 3 months </a:t>
            </a:r>
            <a:r>
              <a:rPr lang="en-GB" dirty="0" smtClean="0"/>
              <a:t>.</a:t>
            </a:r>
            <a:endParaRPr lang="en-GB" dirty="0"/>
          </a:p>
        </p:txBody>
      </p:sp>
      <p:sp>
        <p:nvSpPr>
          <p:cNvPr id="4" name="TextBox 3"/>
          <p:cNvSpPr txBox="1"/>
          <p:nvPr/>
        </p:nvSpPr>
        <p:spPr>
          <a:xfrm>
            <a:off x="491498" y="438763"/>
            <a:ext cx="3636912" cy="769441"/>
          </a:xfrm>
          <a:prstGeom prst="rect">
            <a:avLst/>
          </a:prstGeom>
          <a:noFill/>
        </p:spPr>
        <p:txBody>
          <a:bodyPr wrap="square" rtlCol="0">
            <a:spAutoFit/>
          </a:bodyPr>
          <a:lstStyle/>
          <a:p>
            <a:r>
              <a:rPr lang="en-GB" sz="4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mj-lt"/>
                <a:ea typeface="+mj-ea"/>
                <a:cs typeface="+mj-cs"/>
              </a:rPr>
              <a:t>St Francis</a:t>
            </a:r>
          </a:p>
        </p:txBody>
      </p:sp>
      <p:pic>
        <p:nvPicPr>
          <p:cNvPr id="7" name="Picture 2" descr="C:\Users\Lester\Photos\Album\St Francis 081011\024.JPG"/>
          <p:cNvPicPr>
            <a:picLocks noChangeAspect="1" noChangeArrowheads="1"/>
          </p:cNvPicPr>
          <p:nvPr/>
        </p:nvPicPr>
        <p:blipFill>
          <a:blip r:embed="rId3" cstate="print"/>
          <a:srcRect b="3892"/>
          <a:stretch>
            <a:fillRect/>
          </a:stretch>
        </p:blipFill>
        <p:spPr bwMode="auto">
          <a:xfrm>
            <a:off x="899592" y="3356545"/>
            <a:ext cx="2304256" cy="2952775"/>
          </a:xfrm>
          <a:prstGeom prst="rect">
            <a:avLst/>
          </a:prstGeom>
          <a:ln>
            <a:noFill/>
          </a:ln>
          <a:effectLst>
            <a:softEdge rad="112500"/>
          </a:effectLst>
        </p:spPr>
      </p:pic>
    </p:spTree>
    <p:extLst>
      <p:ext uri="{BB962C8B-B14F-4D97-AF65-F5344CB8AC3E}">
        <p14:creationId xmlns="" xmlns:p14="http://schemas.microsoft.com/office/powerpoint/2010/main" val="2561099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733869"/>
            <a:ext cx="5256584" cy="2154436"/>
          </a:xfrm>
          <a:prstGeom prst="rect">
            <a:avLst/>
          </a:prstGeom>
          <a:noFill/>
        </p:spPr>
        <p:txBody>
          <a:bodyPr wrap="square" rtlCol="0">
            <a:spAutoFit/>
          </a:bodyPr>
          <a:lstStyle/>
          <a:p>
            <a:r>
              <a:rPr lang="en-GB" dirty="0">
                <a:solidFill>
                  <a:srgbClr val="FF0000"/>
                </a:solidFill>
              </a:rPr>
              <a:t>Tara and James, Churchwardens at St. Francis’</a:t>
            </a:r>
          </a:p>
          <a:p>
            <a:r>
              <a:rPr lang="en-GB" dirty="0">
                <a:solidFill>
                  <a:srgbClr val="FF0000"/>
                </a:solidFill>
              </a:rPr>
              <a:t>comment:</a:t>
            </a:r>
          </a:p>
          <a:p>
            <a:endParaRPr lang="en-GB" sz="800" dirty="0">
              <a:solidFill>
                <a:prstClr val="black"/>
              </a:solidFill>
            </a:endParaRPr>
          </a:p>
          <a:p>
            <a:r>
              <a:rPr lang="en-GB" dirty="0">
                <a:solidFill>
                  <a:srgbClr val="FF0000"/>
                </a:solidFill>
              </a:rPr>
              <a:t>“Our </a:t>
            </a:r>
            <a:r>
              <a:rPr lang="en-GB" dirty="0" smtClean="0">
                <a:solidFill>
                  <a:srgbClr val="FF0000"/>
                </a:solidFill>
              </a:rPr>
              <a:t> </a:t>
            </a:r>
            <a:r>
              <a:rPr lang="en-GB" dirty="0">
                <a:solidFill>
                  <a:srgbClr val="FF0000"/>
                </a:solidFill>
              </a:rPr>
              <a:t>friendly church offers a wide range of different services and styles.  We aim to reach out to all of our local community and try to make sure that every one receives a warm welcome and feels included and at home.”</a:t>
            </a:r>
          </a:p>
        </p:txBody>
      </p:sp>
      <p:pic>
        <p:nvPicPr>
          <p:cNvPr id="4099"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l="8662" t="1666" b="8825"/>
          <a:stretch>
            <a:fillRect/>
          </a:stretch>
        </p:blipFill>
        <p:spPr bwMode="auto">
          <a:xfrm>
            <a:off x="5796137" y="1916832"/>
            <a:ext cx="2780558" cy="374441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l="26855" r="22458" b="48193"/>
          <a:stretch/>
        </p:blipFill>
        <p:spPr bwMode="auto">
          <a:xfrm>
            <a:off x="467544" y="1790494"/>
            <a:ext cx="2112808" cy="171051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363895" y="1844176"/>
            <a:ext cx="2173459" cy="163009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8580" y="696631"/>
            <a:ext cx="8424936" cy="923330"/>
          </a:xfrm>
          <a:prstGeom prst="rect">
            <a:avLst/>
          </a:prstGeom>
          <a:noFill/>
        </p:spPr>
        <p:txBody>
          <a:bodyPr wrap="square" rtlCol="0">
            <a:spAutoFit/>
          </a:bodyPr>
          <a:lstStyle/>
          <a:p>
            <a:r>
              <a:rPr lang="en-GB" dirty="0">
                <a:solidFill>
                  <a:prstClr val="black"/>
                </a:solidFill>
              </a:rPr>
              <a:t>Worship is usually led by a small but dedicated group of musicians and singers, but at Christmas the adults and children are all encouraged, together with friends from other churches, to join an impromptu choir which leads our service of lessons and carols.</a:t>
            </a:r>
          </a:p>
        </p:txBody>
      </p:sp>
    </p:spTree>
    <p:extLst>
      <p:ext uri="{BB962C8B-B14F-4D97-AF65-F5344CB8AC3E}">
        <p14:creationId xmlns="" xmlns:p14="http://schemas.microsoft.com/office/powerpoint/2010/main" val="1655347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79512" y="692696"/>
            <a:ext cx="4176464" cy="2497689"/>
          </a:xfrm>
          <a:prstGeom prst="rect">
            <a:avLst/>
          </a:prstGeom>
          <a:ln>
            <a:noFill/>
          </a:ln>
          <a:effectLst>
            <a:softEdge rad="112500"/>
          </a:effectLst>
        </p:spPr>
      </p:pic>
      <p:pic>
        <p:nvPicPr>
          <p:cNvPr id="4" name="Picture 2" descr="C:\Users\Lester\Photos\Album\St Francis 081011\128.JPG"/>
          <p:cNvPicPr>
            <a:picLocks noChangeAspect="1" noChangeArrowheads="1"/>
          </p:cNvPicPr>
          <p:nvPr/>
        </p:nvPicPr>
        <p:blipFill>
          <a:blip r:embed="rId3" cstate="print"/>
          <a:srcRect t="12650" b="17773"/>
          <a:stretch>
            <a:fillRect/>
          </a:stretch>
        </p:blipFill>
        <p:spPr bwMode="auto">
          <a:xfrm>
            <a:off x="4932039" y="3711870"/>
            <a:ext cx="4011665" cy="2093394"/>
          </a:xfrm>
          <a:prstGeom prst="rect">
            <a:avLst/>
          </a:prstGeom>
          <a:ln>
            <a:noFill/>
          </a:ln>
          <a:effectLst>
            <a:softEdge rad="112500"/>
          </a:effectLst>
        </p:spPr>
      </p:pic>
      <p:sp>
        <p:nvSpPr>
          <p:cNvPr id="5" name="TextBox 4"/>
          <p:cNvSpPr txBox="1"/>
          <p:nvPr/>
        </p:nvSpPr>
        <p:spPr>
          <a:xfrm>
            <a:off x="179512" y="4618002"/>
            <a:ext cx="4248472" cy="646331"/>
          </a:xfrm>
          <a:prstGeom prst="rect">
            <a:avLst/>
          </a:prstGeom>
          <a:noFill/>
        </p:spPr>
        <p:txBody>
          <a:bodyPr wrap="square" rtlCol="0">
            <a:spAutoFit/>
          </a:bodyPr>
          <a:lstStyle/>
          <a:p>
            <a:r>
              <a:rPr lang="en-GB" dirty="0">
                <a:solidFill>
                  <a:prstClr val="black"/>
                </a:solidFill>
              </a:rPr>
              <a:t>In 2008 we celebrated the church’s 50</a:t>
            </a:r>
            <a:r>
              <a:rPr lang="en-GB" baseline="30000" dirty="0">
                <a:solidFill>
                  <a:prstClr val="black"/>
                </a:solidFill>
              </a:rPr>
              <a:t>th</a:t>
            </a:r>
            <a:r>
              <a:rPr lang="en-GB" dirty="0">
                <a:solidFill>
                  <a:prstClr val="black"/>
                </a:solidFill>
              </a:rPr>
              <a:t> anniversary with a weekend of celebrations</a:t>
            </a:r>
          </a:p>
        </p:txBody>
      </p:sp>
      <p:sp>
        <p:nvSpPr>
          <p:cNvPr id="6" name="TextBox 5"/>
          <p:cNvSpPr txBox="1"/>
          <p:nvPr/>
        </p:nvSpPr>
        <p:spPr>
          <a:xfrm>
            <a:off x="4572000" y="1756800"/>
            <a:ext cx="4243855" cy="1477328"/>
          </a:xfrm>
          <a:prstGeom prst="rect">
            <a:avLst/>
          </a:prstGeom>
          <a:noFill/>
        </p:spPr>
        <p:txBody>
          <a:bodyPr wrap="square" rtlCol="0">
            <a:spAutoFit/>
          </a:bodyPr>
          <a:lstStyle/>
          <a:p>
            <a:r>
              <a:rPr lang="en-GB" dirty="0">
                <a:solidFill>
                  <a:prstClr val="black"/>
                </a:solidFill>
              </a:rPr>
              <a:t>During Lent, we hold soup lunches on a Saturday to raise money for the Bishop’s Lent appeal.  These are a great social occasion and a good way to learn some new soup recipes.</a:t>
            </a:r>
          </a:p>
        </p:txBody>
      </p:sp>
      <p:sp>
        <p:nvSpPr>
          <p:cNvPr id="3" name="TextBox 2"/>
          <p:cNvSpPr txBox="1"/>
          <p:nvPr/>
        </p:nvSpPr>
        <p:spPr>
          <a:xfrm>
            <a:off x="4644008" y="1043444"/>
            <a:ext cx="4055534" cy="369332"/>
          </a:xfrm>
          <a:prstGeom prst="rect">
            <a:avLst/>
          </a:prstGeom>
          <a:noFill/>
        </p:spPr>
        <p:txBody>
          <a:bodyPr wrap="none" rtlCol="0">
            <a:spAutoFit/>
          </a:bodyPr>
          <a:lstStyle/>
          <a:p>
            <a:r>
              <a:rPr lang="en-GB" dirty="0" smtClean="0"/>
              <a:t>Each month the church tithes to a charity</a:t>
            </a:r>
            <a:endParaRPr lang="en-GB" dirty="0"/>
          </a:p>
        </p:txBody>
      </p:sp>
    </p:spTree>
    <p:extLst>
      <p:ext uri="{BB962C8B-B14F-4D97-AF65-F5344CB8AC3E}">
        <p14:creationId xmlns="" xmlns:p14="http://schemas.microsoft.com/office/powerpoint/2010/main" val="3794712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80112" y="499539"/>
            <a:ext cx="2099438" cy="351053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6978" y="1054478"/>
            <a:ext cx="4845101" cy="1200329"/>
          </a:xfrm>
          <a:prstGeom prst="rect">
            <a:avLst/>
          </a:prstGeom>
        </p:spPr>
        <p:txBody>
          <a:bodyPr wrap="square">
            <a:spAutoFit/>
          </a:bodyPr>
          <a:lstStyle/>
          <a:p>
            <a:r>
              <a:rPr lang="en-GB" dirty="0" smtClean="0">
                <a:solidFill>
                  <a:prstClr val="black"/>
                </a:solidFill>
              </a:rPr>
              <a:t>Every </a:t>
            </a:r>
            <a:r>
              <a:rPr lang="en-GB" dirty="0">
                <a:solidFill>
                  <a:prstClr val="black"/>
                </a:solidFill>
              </a:rPr>
              <a:t>third Sunday at 4 </a:t>
            </a:r>
            <a:r>
              <a:rPr lang="en-GB" dirty="0" smtClean="0">
                <a:solidFill>
                  <a:prstClr val="black"/>
                </a:solidFill>
              </a:rPr>
              <a:t>pm we have a Messy </a:t>
            </a:r>
            <a:r>
              <a:rPr lang="en-GB" dirty="0">
                <a:solidFill>
                  <a:prstClr val="black"/>
                </a:solidFill>
              </a:rPr>
              <a:t>Church </a:t>
            </a:r>
            <a:r>
              <a:rPr lang="en-GB" dirty="0" smtClean="0">
                <a:solidFill>
                  <a:prstClr val="black"/>
                </a:solidFill>
              </a:rPr>
              <a:t>that offers a more </a:t>
            </a:r>
            <a:r>
              <a:rPr lang="en-GB" dirty="0">
                <a:solidFill>
                  <a:prstClr val="black"/>
                </a:solidFill>
              </a:rPr>
              <a:t>informal worship and </a:t>
            </a:r>
            <a:r>
              <a:rPr lang="en-GB" dirty="0" smtClean="0">
                <a:solidFill>
                  <a:prstClr val="black"/>
                </a:solidFill>
              </a:rPr>
              <a:t>activities, </a:t>
            </a:r>
            <a:r>
              <a:rPr lang="en-GB" dirty="0">
                <a:solidFill>
                  <a:prstClr val="black"/>
                </a:solidFill>
              </a:rPr>
              <a:t>and is designed to encourage families with young children to come and join us.</a:t>
            </a:r>
            <a:endParaRPr lang="en-GB" dirty="0"/>
          </a:p>
        </p:txBody>
      </p:sp>
      <p:pic>
        <p:nvPicPr>
          <p:cNvPr id="6" name="Picture 3" descr="C:\Users\Lester\Photos\Album\St Francis 081011\001.JPG"/>
          <p:cNvPicPr>
            <a:picLocks noChangeAspect="1" noChangeArrowheads="1"/>
          </p:cNvPicPr>
          <p:nvPr/>
        </p:nvPicPr>
        <p:blipFill>
          <a:blip r:embed="rId3" cstate="print"/>
          <a:srcRect/>
          <a:stretch>
            <a:fillRect/>
          </a:stretch>
        </p:blipFill>
        <p:spPr bwMode="auto">
          <a:xfrm>
            <a:off x="446614" y="3451327"/>
            <a:ext cx="3912435" cy="2934325"/>
          </a:xfrm>
          <a:prstGeom prst="rect">
            <a:avLst/>
          </a:prstGeom>
          <a:ln>
            <a:noFill/>
          </a:ln>
          <a:effectLst>
            <a:softEdge rad="112500"/>
          </a:effectLst>
        </p:spPr>
      </p:pic>
      <p:sp>
        <p:nvSpPr>
          <p:cNvPr id="7" name="TextBox 6"/>
          <p:cNvSpPr txBox="1"/>
          <p:nvPr/>
        </p:nvSpPr>
        <p:spPr>
          <a:xfrm>
            <a:off x="4860032" y="4670297"/>
            <a:ext cx="3744416" cy="1200329"/>
          </a:xfrm>
          <a:prstGeom prst="rect">
            <a:avLst/>
          </a:prstGeom>
          <a:noFill/>
        </p:spPr>
        <p:txBody>
          <a:bodyPr wrap="square" rtlCol="0">
            <a:spAutoFit/>
          </a:bodyPr>
          <a:lstStyle/>
          <a:p>
            <a:r>
              <a:rPr lang="en-GB" dirty="0">
                <a:solidFill>
                  <a:prstClr val="black"/>
                </a:solidFill>
              </a:rPr>
              <a:t>On the Sunday nearest St Francis day, we hold a “Blessing of Animals” service which is held outside (weather permitting).</a:t>
            </a:r>
          </a:p>
        </p:txBody>
      </p:sp>
    </p:spTree>
    <p:extLst>
      <p:ext uri="{BB962C8B-B14F-4D97-AF65-F5344CB8AC3E}">
        <p14:creationId xmlns="" xmlns:p14="http://schemas.microsoft.com/office/powerpoint/2010/main" val="1750688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0697" y="1532985"/>
            <a:ext cx="4320480" cy="1200329"/>
          </a:xfrm>
          <a:prstGeom prst="rect">
            <a:avLst/>
          </a:prstGeom>
          <a:noFill/>
        </p:spPr>
        <p:txBody>
          <a:bodyPr wrap="square" rtlCol="0">
            <a:spAutoFit/>
          </a:bodyPr>
          <a:lstStyle/>
          <a:p>
            <a:r>
              <a:rPr lang="en-GB" dirty="0">
                <a:solidFill>
                  <a:prstClr val="black"/>
                </a:solidFill>
              </a:rPr>
              <a:t>At St Francis’ we welcome Rainbows, Brownies and Guides on Monday evenings, and children’s dance classes on three nights of the week.  </a:t>
            </a:r>
          </a:p>
        </p:txBody>
      </p:sp>
      <p:pic>
        <p:nvPicPr>
          <p:cNvPr id="1026" name="Picture 2" descr="C:\Users\Lester\AppData\Local\Microsoft\Windows\Temporary Internet Files\Content.Outlook\5JHX22TM\Feb2011 005.jpg"/>
          <p:cNvPicPr>
            <a:picLocks noChangeAspect="1" noChangeArrowheads="1"/>
          </p:cNvPicPr>
          <p:nvPr/>
        </p:nvPicPr>
        <p:blipFill>
          <a:blip r:embed="rId2" cstate="print"/>
          <a:srcRect/>
          <a:stretch>
            <a:fillRect/>
          </a:stretch>
        </p:blipFill>
        <p:spPr bwMode="auto">
          <a:xfrm>
            <a:off x="323529" y="980728"/>
            <a:ext cx="4102452" cy="2736304"/>
          </a:xfrm>
          <a:prstGeom prst="rect">
            <a:avLst/>
          </a:prstGeom>
          <a:ln>
            <a:noFill/>
          </a:ln>
          <a:effectLst>
            <a:softEdge rad="112500"/>
          </a:effectLst>
        </p:spPr>
      </p:pic>
      <p:sp>
        <p:nvSpPr>
          <p:cNvPr id="3" name="Rectangle 2"/>
          <p:cNvSpPr/>
          <p:nvPr/>
        </p:nvSpPr>
        <p:spPr>
          <a:xfrm>
            <a:off x="755576" y="4039904"/>
            <a:ext cx="7416824" cy="1477328"/>
          </a:xfrm>
          <a:prstGeom prst="rect">
            <a:avLst/>
          </a:prstGeom>
        </p:spPr>
        <p:txBody>
          <a:bodyPr wrap="square">
            <a:spAutoFit/>
          </a:bodyPr>
          <a:lstStyle/>
          <a:p>
            <a:r>
              <a:rPr lang="en-GB" dirty="0">
                <a:solidFill>
                  <a:prstClr val="black"/>
                </a:solidFill>
              </a:rPr>
              <a:t>A thriving Mums and Babes group celebrated its 30</a:t>
            </a:r>
            <a:r>
              <a:rPr lang="en-GB" baseline="30000" dirty="0">
                <a:solidFill>
                  <a:prstClr val="black"/>
                </a:solidFill>
              </a:rPr>
              <a:t>th</a:t>
            </a:r>
            <a:r>
              <a:rPr lang="en-GB" dirty="0">
                <a:solidFill>
                  <a:prstClr val="black"/>
                </a:solidFill>
              </a:rPr>
              <a:t> birthday earlier this year.  The Group which is run by church members meets every Wednesday, with Toddler Praise services once a month. “Bobtails” run a Play School the rest of the week.  Many other local community groups use our hall including the Beehive Quilters once a month.</a:t>
            </a:r>
            <a:endParaRPr lang="en-GB" dirty="0"/>
          </a:p>
        </p:txBody>
      </p:sp>
    </p:spTree>
    <p:extLst>
      <p:ext uri="{BB962C8B-B14F-4D97-AF65-F5344CB8AC3E}">
        <p14:creationId xmlns="" xmlns:p14="http://schemas.microsoft.com/office/powerpoint/2010/main" val="1656674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Other Parish Services</a:t>
            </a:r>
            <a:endParaRPr lang="en-GB"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
        <p:nvSpPr>
          <p:cNvPr id="3" name="Rectangle 2"/>
          <p:cNvSpPr/>
          <p:nvPr/>
        </p:nvSpPr>
        <p:spPr>
          <a:xfrm>
            <a:off x="801234" y="1340768"/>
            <a:ext cx="4572000" cy="3416320"/>
          </a:xfrm>
          <a:prstGeom prst="rect">
            <a:avLst/>
          </a:prstGeom>
        </p:spPr>
        <p:txBody>
          <a:bodyPr>
            <a:spAutoFit/>
          </a:bodyPr>
          <a:lstStyle/>
          <a:p>
            <a:r>
              <a:rPr lang="en-GB" dirty="0"/>
              <a:t>Every </a:t>
            </a:r>
            <a:r>
              <a:rPr lang="en-GB" dirty="0" smtClean="0"/>
              <a:t>Wednesday there is a  service of Holy </a:t>
            </a:r>
            <a:r>
              <a:rPr lang="en-GB" dirty="0"/>
              <a:t>Communion (CW/BCP) - alternately at St. Bartholomew’s, </a:t>
            </a:r>
            <a:r>
              <a:rPr lang="en-GB" dirty="0" smtClean="0"/>
              <a:t>St</a:t>
            </a:r>
            <a:r>
              <a:rPr lang="en-GB" dirty="0"/>
              <a:t>. Wilfrid’s  and St. </a:t>
            </a:r>
            <a:r>
              <a:rPr lang="en-GB" dirty="0" smtClean="0"/>
              <a:t>Francis’</a:t>
            </a:r>
            <a:endParaRPr lang="en-GB" dirty="0"/>
          </a:p>
          <a:p>
            <a:r>
              <a:rPr lang="en-GB" dirty="0"/>
              <a:t>	</a:t>
            </a:r>
            <a:endParaRPr lang="en-GB" dirty="0" smtClean="0"/>
          </a:p>
          <a:p>
            <a:endParaRPr lang="en-GB" dirty="0" smtClean="0"/>
          </a:p>
          <a:p>
            <a:r>
              <a:rPr lang="en-GB" dirty="0" smtClean="0"/>
              <a:t>On fifth Sundays we have a joint service of worship at </a:t>
            </a:r>
            <a:r>
              <a:rPr lang="en-GB" dirty="0"/>
              <a:t>each church in </a:t>
            </a:r>
            <a:r>
              <a:rPr lang="en-GB" dirty="0" smtClean="0"/>
              <a:t>rotation as a sign of our Parish unity.</a:t>
            </a:r>
            <a:endParaRPr lang="en-GB" dirty="0"/>
          </a:p>
          <a:p>
            <a:endParaRPr lang="en-GB" dirty="0" smtClean="0"/>
          </a:p>
          <a:p>
            <a:endParaRPr lang="en-GB" dirty="0" smtClean="0"/>
          </a:p>
          <a:p>
            <a:r>
              <a:rPr lang="en-GB" dirty="0" smtClean="0"/>
              <a:t>There </a:t>
            </a:r>
            <a:r>
              <a:rPr lang="en-GB" dirty="0"/>
              <a:t>are extra services on some Festivals and occasional civic services</a:t>
            </a:r>
            <a:r>
              <a:rPr lang="en-GB" dirty="0" smtClean="0"/>
              <a:t>.</a:t>
            </a:r>
            <a:r>
              <a:rPr lang="en-GB" dirty="0"/>
              <a:t> </a:t>
            </a:r>
          </a:p>
        </p:txBody>
      </p:sp>
      <p:sp>
        <p:nvSpPr>
          <p:cNvPr id="4" name="Rectangle 3"/>
          <p:cNvSpPr/>
          <p:nvPr/>
        </p:nvSpPr>
        <p:spPr>
          <a:xfrm>
            <a:off x="611560" y="5108991"/>
            <a:ext cx="7920880" cy="1200329"/>
          </a:xfrm>
          <a:prstGeom prst="rect">
            <a:avLst/>
          </a:prstGeom>
        </p:spPr>
        <p:txBody>
          <a:bodyPr wrap="square">
            <a:spAutoFit/>
          </a:bodyPr>
          <a:lstStyle/>
          <a:p>
            <a:r>
              <a:rPr lang="en-GB" dirty="0" smtClean="0"/>
              <a:t>Robes are worn for all special services, BCP,  Communions and at weddings and funerals. Robes </a:t>
            </a:r>
            <a:r>
              <a:rPr lang="en-GB" dirty="0"/>
              <a:t>are worn for </a:t>
            </a:r>
            <a:r>
              <a:rPr lang="en-GB" dirty="0" smtClean="0"/>
              <a:t>all services </a:t>
            </a:r>
            <a:r>
              <a:rPr lang="en-GB" dirty="0"/>
              <a:t>at St Francis</a:t>
            </a:r>
            <a:r>
              <a:rPr lang="en-GB" dirty="0" smtClean="0"/>
              <a:t>’ and often at  St. </a:t>
            </a:r>
            <a:r>
              <a:rPr lang="en-GB" dirty="0" err="1" smtClean="0"/>
              <a:t>Wilf’s</a:t>
            </a:r>
            <a:r>
              <a:rPr lang="en-GB" dirty="0" smtClean="0"/>
              <a:t> but </a:t>
            </a:r>
            <a:r>
              <a:rPr lang="en-GB" dirty="0"/>
              <a:t>are not usually worn for the main services at St. </a:t>
            </a:r>
            <a:r>
              <a:rPr lang="en-GB" dirty="0" smtClean="0"/>
              <a:t>Bart’s.  Sometimes just  </a:t>
            </a:r>
            <a:r>
              <a:rPr lang="en-GB" dirty="0"/>
              <a:t>scarves </a:t>
            </a:r>
            <a:endParaRPr lang="en-GB" dirty="0" smtClean="0"/>
          </a:p>
          <a:p>
            <a:r>
              <a:rPr lang="en-GB" dirty="0" smtClean="0"/>
              <a:t>are </a:t>
            </a:r>
            <a:r>
              <a:rPr lang="en-GB" dirty="0"/>
              <a:t>worn for Holy </a:t>
            </a:r>
            <a:r>
              <a:rPr lang="en-GB" dirty="0" smtClean="0"/>
              <a:t>Communion at the discretion of the minister..</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1130727"/>
            <a:ext cx="2448272" cy="372621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4702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4572000" cy="2031325"/>
          </a:xfrm>
          <a:prstGeom prst="rect">
            <a:avLst/>
          </a:prstGeom>
        </p:spPr>
        <p:txBody>
          <a:bodyPr>
            <a:spAutoFit/>
          </a:bodyPr>
          <a:lstStyle/>
          <a:p>
            <a:r>
              <a:rPr lang="en-GB" dirty="0"/>
              <a:t>The airport, with the industrial complexes in nearby Crawley, makes a large contribution to the economy of the town. The airport, though in the parish, has its own Chaplain provided by Chichester Diocese. </a:t>
            </a:r>
            <a:r>
              <a:rPr lang="en-GB" dirty="0" smtClean="0"/>
              <a:t>Parish clergy have a role on the Sussex Emergency Team because of our location.</a:t>
            </a:r>
            <a:endParaRPr lang="en-GB" dirty="0"/>
          </a:p>
        </p:txBody>
      </p:sp>
      <p:sp>
        <p:nvSpPr>
          <p:cNvPr id="5" name="Rectangle 4"/>
          <p:cNvSpPr/>
          <p:nvPr/>
        </p:nvSpPr>
        <p:spPr>
          <a:xfrm>
            <a:off x="4464496" y="2492896"/>
            <a:ext cx="4572000" cy="2585323"/>
          </a:xfrm>
          <a:prstGeom prst="rect">
            <a:avLst/>
          </a:prstGeom>
        </p:spPr>
        <p:txBody>
          <a:bodyPr>
            <a:spAutoFit/>
          </a:bodyPr>
          <a:lstStyle/>
          <a:p>
            <a:r>
              <a:rPr lang="en-GB" dirty="0"/>
              <a:t>Unemployment is still comparatively low. About</a:t>
            </a:r>
            <a:r>
              <a:rPr lang="en-US" dirty="0"/>
              <a:t> </a:t>
            </a:r>
            <a:r>
              <a:rPr lang="en-US" dirty="0" smtClean="0"/>
              <a:t>a third </a:t>
            </a:r>
            <a:r>
              <a:rPr lang="en-US" dirty="0"/>
              <a:t>of </a:t>
            </a:r>
            <a:r>
              <a:rPr lang="en-US" dirty="0" err="1"/>
              <a:t>Horley’s</a:t>
            </a:r>
            <a:r>
              <a:rPr lang="en-US" dirty="0"/>
              <a:t> residents work in the town; another third work in Crawley or at Gatwick, and the remainder travel further afield to </a:t>
            </a:r>
            <a:r>
              <a:rPr lang="en-US" dirty="0" err="1"/>
              <a:t>Reigate</a:t>
            </a:r>
            <a:r>
              <a:rPr lang="en-US" dirty="0"/>
              <a:t>, </a:t>
            </a:r>
            <a:r>
              <a:rPr lang="en-US" dirty="0" err="1"/>
              <a:t>Redhill</a:t>
            </a:r>
            <a:r>
              <a:rPr lang="en-US" dirty="0"/>
              <a:t> and London. Many of those working locally are engaged in retail and service industries (e.g. catering, guest houses and hotels), financial services and light engineering</a:t>
            </a:r>
            <a:r>
              <a:rPr lang="en-US" dirty="0" smtClean="0"/>
              <a:t>.</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9396" y="836711"/>
            <a:ext cx="2362200" cy="1095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211380" y="4987042"/>
            <a:ext cx="16764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2048" y="4987042"/>
            <a:ext cx="4572000" cy="1754326"/>
          </a:xfrm>
          <a:prstGeom prst="rect">
            <a:avLst/>
          </a:prstGeom>
        </p:spPr>
        <p:txBody>
          <a:bodyPr>
            <a:spAutoFit/>
          </a:bodyPr>
          <a:lstStyle/>
          <a:p>
            <a:r>
              <a:rPr lang="en-GB" dirty="0"/>
              <a:t>There are many homes offering care for the elderly and for those with special needs. There is an active Town Council with residual powers and a busy Chamber of Commerce. Although many people commute to London, the town is essentially not part of the suburbs. </a:t>
            </a:r>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3048" y="2944228"/>
            <a:ext cx="28575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5548" y="3325228"/>
            <a:ext cx="952500" cy="1343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88927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eter\My Documents\Church\Photos\The Rectory 050312.jpg"/>
          <p:cNvPicPr>
            <a:picLocks noChangeAspect="1" noChangeArrowheads="1"/>
          </p:cNvPicPr>
          <p:nvPr/>
        </p:nvPicPr>
        <p:blipFill>
          <a:blip r:embed="rId2" cstate="print"/>
          <a:srcRect/>
          <a:stretch>
            <a:fillRect/>
          </a:stretch>
        </p:blipFill>
        <p:spPr bwMode="auto">
          <a:xfrm>
            <a:off x="539552" y="1268760"/>
            <a:ext cx="3960186" cy="5280248"/>
          </a:xfrm>
          <a:prstGeom prst="rect">
            <a:avLst/>
          </a:prstGeom>
          <a:ln>
            <a:noFill/>
          </a:ln>
          <a:effectLst>
            <a:softEdge rad="112500"/>
          </a:effectLst>
        </p:spPr>
      </p:pic>
      <p:sp>
        <p:nvSpPr>
          <p:cNvPr id="4" name="Title 3"/>
          <p:cNvSpPr>
            <a:spLocks noGrp="1"/>
          </p:cNvSpPr>
          <p:nvPr>
            <p:ph type="title"/>
          </p:nvPr>
        </p:nvSpPr>
        <p:spPr>
          <a:xfrm>
            <a:off x="457200" y="461417"/>
            <a:ext cx="8229600" cy="769441"/>
          </a:xfrm>
          <a:prstGeom prst="rect">
            <a:avLst/>
          </a:prstGeom>
        </p:spPr>
        <p:txBody>
          <a:bodyPr wrap="square">
            <a:spAutoFit/>
          </a:bodyPr>
          <a:lstStyle/>
          <a:p>
            <a:pPr algn="ctr"/>
            <a:r>
              <a:rPr lang="en-GB"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sz="44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The Rectory </a:t>
            </a:r>
            <a:endParaRPr lang="en-GB" sz="4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
        <p:nvSpPr>
          <p:cNvPr id="5" name="TextBox 4"/>
          <p:cNvSpPr txBox="1"/>
          <p:nvPr/>
        </p:nvSpPr>
        <p:spPr>
          <a:xfrm>
            <a:off x="5004048" y="2060848"/>
            <a:ext cx="3714607" cy="2585323"/>
          </a:xfrm>
          <a:prstGeom prst="rect">
            <a:avLst/>
          </a:prstGeom>
          <a:noFill/>
        </p:spPr>
        <p:txBody>
          <a:bodyPr wrap="none" rtlCol="0">
            <a:spAutoFit/>
          </a:bodyPr>
          <a:lstStyle/>
          <a:p>
            <a:r>
              <a:rPr lang="en-GB" dirty="0" smtClean="0"/>
              <a:t>The Rectory is a large four bedroom, </a:t>
            </a:r>
          </a:p>
          <a:p>
            <a:r>
              <a:rPr lang="en-GB" dirty="0" smtClean="0"/>
              <a:t>two reception house located near the</a:t>
            </a:r>
          </a:p>
          <a:p>
            <a:r>
              <a:rPr lang="en-GB" dirty="0" smtClean="0"/>
              <a:t>centre of Horley and mid way </a:t>
            </a:r>
          </a:p>
          <a:p>
            <a:r>
              <a:rPr lang="en-GB" dirty="0" smtClean="0"/>
              <a:t>between all three churches. </a:t>
            </a:r>
          </a:p>
          <a:p>
            <a:endParaRPr lang="en-GB" dirty="0" smtClean="0"/>
          </a:p>
          <a:p>
            <a:r>
              <a:rPr lang="en-GB" dirty="0" smtClean="0"/>
              <a:t>It has a garage and small garden.</a:t>
            </a:r>
          </a:p>
          <a:p>
            <a:endParaRPr lang="en-GB" dirty="0" smtClean="0"/>
          </a:p>
          <a:p>
            <a:endParaRPr lang="en-GB" dirty="0" smtClean="0"/>
          </a:p>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The person we seek …</a:t>
            </a:r>
            <a:endParaRPr lang="en-GB"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
        <p:nvSpPr>
          <p:cNvPr id="3" name="TextBox 2"/>
          <p:cNvSpPr txBox="1"/>
          <p:nvPr/>
        </p:nvSpPr>
        <p:spPr>
          <a:xfrm>
            <a:off x="683568" y="1340768"/>
            <a:ext cx="7776864" cy="5078313"/>
          </a:xfrm>
          <a:prstGeom prst="rect">
            <a:avLst/>
          </a:prstGeom>
          <a:noFill/>
        </p:spPr>
        <p:txBody>
          <a:bodyPr wrap="square" rtlCol="0">
            <a:spAutoFit/>
          </a:bodyPr>
          <a:lstStyle/>
          <a:p>
            <a:r>
              <a:rPr lang="en-GB" dirty="0"/>
              <a:t>RESPONSIBLE TO:	</a:t>
            </a:r>
            <a:r>
              <a:rPr lang="en-GB" dirty="0" smtClean="0"/>
              <a:t> The BISHOP of </a:t>
            </a:r>
            <a:r>
              <a:rPr lang="en-GB" dirty="0" err="1" smtClean="0"/>
              <a:t>Croydon</a:t>
            </a:r>
            <a:endParaRPr lang="en-GB" dirty="0" smtClean="0"/>
          </a:p>
          <a:p>
            <a:endParaRPr lang="en-GB" dirty="0"/>
          </a:p>
          <a:p>
            <a:r>
              <a:rPr lang="en-GB" dirty="0" smtClean="0"/>
              <a:t>You, our new Team Rector, </a:t>
            </a:r>
            <a:r>
              <a:rPr lang="en-GB" dirty="0"/>
              <a:t>will play a full part in the staff team which oversees </a:t>
            </a:r>
            <a:r>
              <a:rPr lang="en-GB" dirty="0" smtClean="0"/>
              <a:t> the </a:t>
            </a:r>
            <a:r>
              <a:rPr lang="en-GB" dirty="0"/>
              <a:t>work of the parish</a:t>
            </a:r>
            <a:r>
              <a:rPr lang="en-GB" dirty="0" smtClean="0"/>
              <a:t>. You would:</a:t>
            </a:r>
            <a:endParaRPr lang="en-GB" dirty="0"/>
          </a:p>
          <a:p>
            <a:endParaRPr lang="en-GB" dirty="0" smtClean="0"/>
          </a:p>
          <a:p>
            <a:r>
              <a:rPr lang="en-GB" dirty="0" smtClean="0"/>
              <a:t>Through relationships - with the staff team you will:</a:t>
            </a:r>
            <a:endParaRPr lang="en-GB" dirty="0"/>
          </a:p>
          <a:p>
            <a:pPr marL="285750" indent="-285750">
              <a:buFont typeface="Arial" pitchFamily="34" charset="0"/>
              <a:buChar char="•"/>
            </a:pPr>
            <a:r>
              <a:rPr lang="en-GB" dirty="0" smtClean="0"/>
              <a:t>Hold weekly </a:t>
            </a:r>
            <a:r>
              <a:rPr lang="en-GB" dirty="0"/>
              <a:t>staff meetings and daily morning </a:t>
            </a:r>
            <a:r>
              <a:rPr lang="en-GB" dirty="0" smtClean="0"/>
              <a:t>prayers, playing a full part in developing the whole parish spiritual growth</a:t>
            </a:r>
          </a:p>
          <a:p>
            <a:pPr marL="285750" indent="-285750">
              <a:buFont typeface="Arial" pitchFamily="34" charset="0"/>
              <a:buChar char="•"/>
            </a:pPr>
            <a:r>
              <a:rPr lang="en-GB" dirty="0" smtClean="0"/>
              <a:t>Be flexible to grow and change as the shape of the work develops</a:t>
            </a:r>
          </a:p>
          <a:p>
            <a:endParaRPr lang="en-GB" dirty="0" smtClean="0"/>
          </a:p>
          <a:p>
            <a:r>
              <a:rPr lang="en-GB" dirty="0" smtClean="0"/>
              <a:t>Through relationships - outside the Team you will:</a:t>
            </a:r>
          </a:p>
          <a:p>
            <a:pPr marL="285750" indent="-285750">
              <a:buFont typeface="Arial" pitchFamily="34" charset="0"/>
              <a:buChar char="•"/>
            </a:pPr>
            <a:r>
              <a:rPr lang="en-GB" dirty="0" smtClean="0"/>
              <a:t>Attend </a:t>
            </a:r>
            <a:r>
              <a:rPr lang="en-GB" dirty="0"/>
              <a:t>Diocesan, Deanery and Clergy events and participate in MDR and CMD </a:t>
            </a:r>
            <a:r>
              <a:rPr lang="en-GB" dirty="0" smtClean="0"/>
              <a:t>cascading </a:t>
            </a:r>
            <a:r>
              <a:rPr lang="en-GB" dirty="0"/>
              <a:t>training and information as </a:t>
            </a:r>
            <a:r>
              <a:rPr lang="en-GB" dirty="0" smtClean="0"/>
              <a:t>necessary</a:t>
            </a:r>
          </a:p>
          <a:p>
            <a:pPr marL="285750" indent="-285750">
              <a:buFont typeface="Arial" pitchFamily="34" charset="0"/>
              <a:buChar char="•"/>
            </a:pPr>
            <a:r>
              <a:rPr lang="en-GB" dirty="0" smtClean="0"/>
              <a:t>Discover  and develop your part in  ministry to schools  and in the town.</a:t>
            </a:r>
            <a:endParaRPr lang="en-GB" dirty="0"/>
          </a:p>
          <a:p>
            <a:pPr marL="285750" indent="-285750">
              <a:buFont typeface="Arial" pitchFamily="34" charset="0"/>
              <a:buChar char="•"/>
            </a:pPr>
            <a:r>
              <a:rPr lang="en-GB" dirty="0"/>
              <a:t>Attend Fraternal meetings with leaders of other </a:t>
            </a:r>
            <a:r>
              <a:rPr lang="en-GB" dirty="0" err="1"/>
              <a:t>Horley</a:t>
            </a:r>
            <a:r>
              <a:rPr lang="en-GB" dirty="0"/>
              <a:t> churches</a:t>
            </a:r>
          </a:p>
          <a:p>
            <a:pPr marL="285750" indent="-285750">
              <a:buFont typeface="Arial" pitchFamily="34" charset="0"/>
              <a:buChar char="•"/>
            </a:pPr>
            <a:r>
              <a:rPr lang="en-GB" dirty="0" smtClean="0"/>
              <a:t>Be </a:t>
            </a:r>
            <a:r>
              <a:rPr lang="en-GB" dirty="0"/>
              <a:t>on call in case of emergency at Gatwick Airport and participate in annual Emergency Training</a:t>
            </a:r>
          </a:p>
          <a:p>
            <a:endParaRPr lang="en-GB" dirty="0" smtClean="0"/>
          </a:p>
        </p:txBody>
      </p:sp>
    </p:spTree>
    <p:extLst>
      <p:ext uri="{BB962C8B-B14F-4D97-AF65-F5344CB8AC3E}">
        <p14:creationId xmlns="" xmlns:p14="http://schemas.microsoft.com/office/powerpoint/2010/main" val="2034523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The person we seek … continued</a:t>
            </a:r>
          </a:p>
        </p:txBody>
      </p:sp>
      <p:sp>
        <p:nvSpPr>
          <p:cNvPr id="3" name="Rectangle 2"/>
          <p:cNvSpPr/>
          <p:nvPr/>
        </p:nvSpPr>
        <p:spPr>
          <a:xfrm>
            <a:off x="827584" y="1305342"/>
            <a:ext cx="7488832" cy="5078313"/>
          </a:xfrm>
          <a:prstGeom prst="rect">
            <a:avLst/>
          </a:prstGeom>
        </p:spPr>
        <p:txBody>
          <a:bodyPr wrap="square">
            <a:spAutoFit/>
          </a:bodyPr>
          <a:lstStyle/>
          <a:p>
            <a:r>
              <a:rPr lang="en-GB" dirty="0"/>
              <a:t>Leadership </a:t>
            </a:r>
          </a:p>
          <a:p>
            <a:pPr marL="285750" indent="-285750">
              <a:buFont typeface="Arial" pitchFamily="34" charset="0"/>
              <a:buChar char="•"/>
            </a:pPr>
            <a:r>
              <a:rPr lang="en-GB" dirty="0" smtClean="0"/>
              <a:t>Conduct </a:t>
            </a:r>
            <a:r>
              <a:rPr lang="en-GB" dirty="0"/>
              <a:t>worship services on a rota basis across </a:t>
            </a:r>
            <a:r>
              <a:rPr lang="en-GB" dirty="0" smtClean="0"/>
              <a:t> all </a:t>
            </a:r>
            <a:r>
              <a:rPr lang="en-GB" dirty="0"/>
              <a:t>three </a:t>
            </a:r>
            <a:r>
              <a:rPr lang="en-GB" dirty="0" smtClean="0"/>
              <a:t> churches </a:t>
            </a:r>
            <a:r>
              <a:rPr lang="en-GB" dirty="0"/>
              <a:t>with a </a:t>
            </a:r>
            <a:r>
              <a:rPr lang="en-GB" dirty="0" smtClean="0"/>
              <a:t>range </a:t>
            </a:r>
            <a:r>
              <a:rPr lang="en-GB" dirty="0"/>
              <a:t>of worship styles </a:t>
            </a:r>
          </a:p>
          <a:p>
            <a:pPr marL="285750" indent="-285750">
              <a:buFont typeface="Arial" pitchFamily="34" charset="0"/>
              <a:buChar char="•"/>
            </a:pPr>
            <a:r>
              <a:rPr lang="en-GB" dirty="0" smtClean="0"/>
              <a:t>Work </a:t>
            </a:r>
            <a:r>
              <a:rPr lang="en-GB" dirty="0"/>
              <a:t>across a range of ages and circumstances and make a particular </a:t>
            </a:r>
            <a:r>
              <a:rPr lang="en-GB" dirty="0" smtClean="0"/>
              <a:t>contribution </a:t>
            </a:r>
            <a:r>
              <a:rPr lang="en-GB" dirty="0"/>
              <a:t>to young families</a:t>
            </a:r>
          </a:p>
          <a:p>
            <a:pPr marL="285750" indent="-285750">
              <a:buFont typeface="Arial" pitchFamily="34" charset="0"/>
              <a:buChar char="•"/>
            </a:pPr>
            <a:r>
              <a:rPr lang="en-GB" dirty="0" smtClean="0"/>
              <a:t>Affirming </a:t>
            </a:r>
            <a:r>
              <a:rPr lang="en-GB" dirty="0"/>
              <a:t>the contributions and skills of the congregation, working with them to maintain and develop their input into the life and work of all the </a:t>
            </a:r>
            <a:r>
              <a:rPr lang="en-GB" dirty="0" smtClean="0"/>
              <a:t>churches</a:t>
            </a:r>
          </a:p>
          <a:p>
            <a:pPr marL="285750" indent="-285750">
              <a:buFont typeface="Arial" pitchFamily="34" charset="0"/>
              <a:buChar char="•"/>
            </a:pPr>
            <a:r>
              <a:rPr lang="en-GB" dirty="0" smtClean="0"/>
              <a:t>Encourage </a:t>
            </a:r>
            <a:r>
              <a:rPr lang="en-GB" dirty="0"/>
              <a:t>and enable church members to live an </a:t>
            </a:r>
            <a:r>
              <a:rPr lang="en-GB" dirty="0" smtClean="0"/>
              <a:t>evangelistic </a:t>
            </a:r>
            <a:r>
              <a:rPr lang="en-GB" dirty="0"/>
              <a:t>lifestyle</a:t>
            </a:r>
          </a:p>
          <a:p>
            <a:pPr marL="285750" indent="-285750">
              <a:buFont typeface="Arial" pitchFamily="34" charset="0"/>
              <a:buChar char="•"/>
            </a:pPr>
            <a:r>
              <a:rPr lang="en-GB" dirty="0"/>
              <a:t>Conduct weddings, baptisms and funerals as required both in the churches and at the local crematorium</a:t>
            </a:r>
          </a:p>
          <a:p>
            <a:pPr marL="285750" indent="-285750">
              <a:buFont typeface="Arial" pitchFamily="34" charset="0"/>
              <a:buChar char="•"/>
            </a:pPr>
            <a:r>
              <a:rPr lang="en-GB" dirty="0" smtClean="0"/>
              <a:t>Liaise </a:t>
            </a:r>
            <a:r>
              <a:rPr lang="en-GB" dirty="0"/>
              <a:t>with and support groups inside and outside the church </a:t>
            </a:r>
            <a:r>
              <a:rPr lang="en-GB" dirty="0" smtClean="0"/>
              <a:t>– </a:t>
            </a:r>
            <a:r>
              <a:rPr lang="en-GB" dirty="0"/>
              <a:t>for example </a:t>
            </a:r>
            <a:r>
              <a:rPr lang="en-GB" dirty="0" smtClean="0"/>
              <a:t>Boys</a:t>
            </a:r>
            <a:r>
              <a:rPr lang="en-GB" dirty="0"/>
              <a:t>’ Brigade, Youth groups, Chamber </a:t>
            </a:r>
            <a:r>
              <a:rPr lang="en-GB" dirty="0" smtClean="0"/>
              <a:t>of </a:t>
            </a:r>
            <a:r>
              <a:rPr lang="en-GB" dirty="0"/>
              <a:t>Commerce </a:t>
            </a:r>
          </a:p>
          <a:p>
            <a:endParaRPr lang="en-GB" dirty="0"/>
          </a:p>
          <a:p>
            <a:r>
              <a:rPr lang="en-GB" dirty="0" smtClean="0"/>
              <a:t>Management </a:t>
            </a:r>
            <a:r>
              <a:rPr lang="en-GB" dirty="0"/>
              <a:t>and Administration</a:t>
            </a:r>
          </a:p>
          <a:p>
            <a:pPr marL="285750" indent="-285750">
              <a:buFont typeface="Arial" pitchFamily="34" charset="0"/>
              <a:buChar char="•"/>
            </a:pPr>
            <a:r>
              <a:rPr lang="en-GB" dirty="0" smtClean="0"/>
              <a:t>Responsible for  the </a:t>
            </a:r>
            <a:r>
              <a:rPr lang="en-GB" dirty="0"/>
              <a:t>administration of the parish making full use of </a:t>
            </a:r>
            <a:r>
              <a:rPr lang="en-GB" dirty="0" smtClean="0"/>
              <a:t>up-to-date IT </a:t>
            </a:r>
            <a:endParaRPr lang="en-GB" dirty="0"/>
          </a:p>
          <a:p>
            <a:pPr marL="285750" indent="-285750">
              <a:buFont typeface="Arial" pitchFamily="34" charset="0"/>
              <a:buChar char="•"/>
            </a:pPr>
            <a:r>
              <a:rPr lang="en-GB" dirty="0" smtClean="0"/>
              <a:t>Chair </a:t>
            </a:r>
            <a:r>
              <a:rPr lang="en-GB" dirty="0"/>
              <a:t>or attend committee meetings in all three churches as </a:t>
            </a:r>
            <a:r>
              <a:rPr lang="en-GB" dirty="0" smtClean="0"/>
              <a:t>required</a:t>
            </a:r>
            <a:endParaRPr lang="en-GB" dirty="0"/>
          </a:p>
        </p:txBody>
      </p:sp>
    </p:spTree>
    <p:extLst>
      <p:ext uri="{BB962C8B-B14F-4D97-AF65-F5344CB8AC3E}">
        <p14:creationId xmlns="" xmlns:p14="http://schemas.microsoft.com/office/powerpoint/2010/main" val="2745855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Useful information</a:t>
            </a:r>
            <a:endParaRPr lang="en-GB"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
        <p:nvSpPr>
          <p:cNvPr id="3" name="TextBox 2"/>
          <p:cNvSpPr txBox="1"/>
          <p:nvPr/>
        </p:nvSpPr>
        <p:spPr>
          <a:xfrm>
            <a:off x="963216" y="1436018"/>
            <a:ext cx="6192688" cy="5170646"/>
          </a:xfrm>
          <a:prstGeom prst="rect">
            <a:avLst/>
          </a:prstGeom>
          <a:noFill/>
        </p:spPr>
        <p:txBody>
          <a:bodyPr wrap="square" rtlCol="0">
            <a:spAutoFit/>
          </a:bodyPr>
          <a:lstStyle/>
          <a:p>
            <a:r>
              <a:rPr lang="en-GB" sz="2400" b="1" spc="300" dirty="0" smtClean="0">
                <a:ln w="11430" cmpd="sng">
                  <a:solidFill>
                    <a:srgbClr val="4F81BD">
                      <a:tint val="10000"/>
                    </a:srgbClr>
                  </a:solidFill>
                  <a:prstDash val="solid"/>
                  <a:miter lim="800000"/>
                </a:ln>
                <a:solidFill>
                  <a:srgbClr val="C00000"/>
                </a:solidFill>
                <a:effectLst>
                  <a:glow rad="45500">
                    <a:srgbClr val="4F81BD">
                      <a:satMod val="220000"/>
                      <a:alpha val="35000"/>
                    </a:srgbClr>
                  </a:glow>
                  <a:outerShdw blurRad="38100" dist="38100" dir="2700000" algn="tl">
                    <a:srgbClr val="000000">
                      <a:alpha val="43137"/>
                    </a:srgbClr>
                  </a:outerShdw>
                </a:effectLst>
              </a:rPr>
              <a:t>For </a:t>
            </a:r>
            <a:r>
              <a:rPr lang="en-GB" sz="2400" b="1" spc="300" dirty="0">
                <a:ln w="11430" cmpd="sng">
                  <a:solidFill>
                    <a:srgbClr val="4F81BD">
                      <a:tint val="10000"/>
                    </a:srgbClr>
                  </a:solidFill>
                  <a:prstDash val="solid"/>
                  <a:miter lim="800000"/>
                </a:ln>
                <a:solidFill>
                  <a:srgbClr val="C00000"/>
                </a:solidFill>
                <a:effectLst>
                  <a:glow rad="45500">
                    <a:srgbClr val="4F81BD">
                      <a:satMod val="220000"/>
                      <a:alpha val="35000"/>
                    </a:srgbClr>
                  </a:glow>
                  <a:outerShdw blurRad="38100" dist="38100" dir="2700000" algn="tl">
                    <a:srgbClr val="000000">
                      <a:alpha val="43137"/>
                    </a:srgbClr>
                  </a:outerShdw>
                </a:effectLst>
              </a:rPr>
              <a:t>links to our three churches:</a:t>
            </a:r>
          </a:p>
          <a:p>
            <a:r>
              <a:rPr lang="en-GB" i="1" u="sng" dirty="0" err="1" smtClean="0">
                <a:hlinkClick r:id="rId2"/>
              </a:rPr>
              <a:t>www.horleyteamministry.org.uk</a:t>
            </a:r>
            <a:endParaRPr lang="en-GB" dirty="0" smtClean="0"/>
          </a:p>
          <a:p>
            <a:endParaRPr lang="en-GB" sz="2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a:p>
            <a:r>
              <a:rPr lang="en-GB" sz="2400" b="1" spc="300" dirty="0" smtClean="0">
                <a:ln w="11430" cmpd="sng">
                  <a:solidFill>
                    <a:srgbClr val="4F81BD">
                      <a:tint val="10000"/>
                    </a:srgbClr>
                  </a:solidFill>
                  <a:prstDash val="solid"/>
                  <a:miter lim="800000"/>
                </a:ln>
                <a:solidFill>
                  <a:srgbClr val="C00000"/>
                </a:solidFill>
                <a:effectLst>
                  <a:glow rad="45500">
                    <a:srgbClr val="4F81BD">
                      <a:satMod val="220000"/>
                      <a:alpha val="35000"/>
                    </a:srgbClr>
                  </a:glow>
                  <a:outerShdw blurRad="38100" dist="38100" dir="2700000" algn="tl">
                    <a:srgbClr val="000000">
                      <a:alpha val="43137"/>
                    </a:srgbClr>
                  </a:outerShdw>
                </a:effectLst>
              </a:rPr>
              <a:t>Our </a:t>
            </a:r>
            <a:r>
              <a:rPr lang="en-GB" sz="2400" b="1" spc="300" dirty="0">
                <a:ln w="11430" cmpd="sng">
                  <a:solidFill>
                    <a:srgbClr val="4F81BD">
                      <a:tint val="10000"/>
                    </a:srgbClr>
                  </a:solidFill>
                  <a:prstDash val="solid"/>
                  <a:miter lim="800000"/>
                </a:ln>
                <a:solidFill>
                  <a:srgbClr val="C00000"/>
                </a:solidFill>
                <a:effectLst>
                  <a:glow rad="45500">
                    <a:srgbClr val="4F81BD">
                      <a:satMod val="220000"/>
                      <a:alpha val="35000"/>
                    </a:srgbClr>
                  </a:glow>
                  <a:outerShdw blurRad="38100" dist="38100" dir="2700000" algn="tl">
                    <a:srgbClr val="000000">
                      <a:alpha val="43137"/>
                    </a:srgbClr>
                  </a:outerShdw>
                </a:effectLst>
              </a:rPr>
              <a:t>ecumenical partners:</a:t>
            </a:r>
          </a:p>
          <a:p>
            <a:r>
              <a:rPr lang="en-GB" dirty="0" smtClean="0">
                <a:hlinkClick r:id="rId3"/>
              </a:rPr>
              <a:t>www.churchesinhorley.org.uk/</a:t>
            </a:r>
            <a:endParaRPr lang="en-GB" dirty="0" smtClean="0"/>
          </a:p>
          <a:p>
            <a:r>
              <a:rPr lang="en-GB" dirty="0" smtClean="0">
                <a:hlinkClick r:id="rId4"/>
              </a:rPr>
              <a:t>www.horleymethodistchurch.org.uk</a:t>
            </a:r>
            <a:endParaRPr lang="en-GB" dirty="0" smtClean="0"/>
          </a:p>
          <a:p>
            <a:r>
              <a:rPr lang="en-GB" dirty="0" smtClean="0">
                <a:hlinkClick r:id="rId5"/>
              </a:rPr>
              <a:t>www.horleybaptist.org.uk</a:t>
            </a:r>
            <a:endParaRPr lang="en-GB" dirty="0" smtClean="0"/>
          </a:p>
          <a:p>
            <a:r>
              <a:rPr lang="en-GB" dirty="0" smtClean="0">
                <a:hlinkClick r:id="rId6"/>
              </a:rPr>
              <a:t>www.southlands.org.uk</a:t>
            </a:r>
            <a:endParaRPr lang="en-GB" dirty="0" smtClean="0"/>
          </a:p>
          <a:p>
            <a:r>
              <a:rPr lang="en-GB" dirty="0" smtClean="0">
                <a:hlinkClick r:id="rId7"/>
              </a:rPr>
              <a:t>www.leestreetchurch.org/</a:t>
            </a:r>
            <a:endParaRPr lang="en-GB" dirty="0" smtClean="0"/>
          </a:p>
          <a:p>
            <a:endParaRPr lang="en-GB" b="1" spc="30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a:p>
            <a:r>
              <a:rPr lang="en-GB" sz="2400" b="1" spc="300" dirty="0">
                <a:ln w="11430" cmpd="sng">
                  <a:solidFill>
                    <a:srgbClr val="4F81BD">
                      <a:tint val="10000"/>
                    </a:srgbClr>
                  </a:solidFill>
                  <a:prstDash val="solid"/>
                  <a:miter lim="800000"/>
                </a:ln>
                <a:solidFill>
                  <a:srgbClr val="C00000"/>
                </a:solidFill>
                <a:effectLst>
                  <a:glow rad="45500">
                    <a:srgbClr val="4F81BD">
                      <a:satMod val="220000"/>
                      <a:alpha val="35000"/>
                    </a:srgbClr>
                  </a:glow>
                  <a:outerShdw blurRad="38100" dist="38100" dir="2700000" algn="tl">
                    <a:srgbClr val="000000">
                      <a:alpha val="43137"/>
                    </a:srgbClr>
                  </a:outerShdw>
                </a:effectLst>
              </a:rPr>
              <a:t>Civic and educational partnerships:</a:t>
            </a:r>
          </a:p>
          <a:p>
            <a:r>
              <a:rPr lang="en-GB" u="sng" dirty="0" smtClean="0">
                <a:solidFill>
                  <a:srgbClr val="3333FF"/>
                </a:solidFill>
                <a:hlinkClick r:id="rId8"/>
              </a:rPr>
              <a:t>www.horleysurrey-tc.gov.uk</a:t>
            </a:r>
            <a:r>
              <a:rPr lang="en-GB" u="sng" dirty="0">
                <a:solidFill>
                  <a:srgbClr val="3333FF"/>
                </a:solidFill>
                <a:hlinkClick r:id="rId8"/>
              </a:rPr>
              <a:t>/</a:t>
            </a:r>
            <a:endParaRPr lang="en-GB" u="sng" dirty="0" smtClean="0">
              <a:solidFill>
                <a:srgbClr val="3333FF"/>
              </a:solidFill>
            </a:endParaRPr>
          </a:p>
          <a:p>
            <a:r>
              <a:rPr lang="en-GB" dirty="0" smtClean="0">
                <a:solidFill>
                  <a:srgbClr val="3333FF"/>
                </a:solidFill>
                <a:hlinkClick r:id="rId9"/>
              </a:rPr>
              <a:t>www.horleychamberofcommerce.co.uk</a:t>
            </a:r>
            <a:endParaRPr lang="en-GB" dirty="0" smtClean="0">
              <a:solidFill>
                <a:srgbClr val="3333FF"/>
              </a:solidFill>
            </a:endParaRPr>
          </a:p>
          <a:p>
            <a:r>
              <a:rPr lang="en-GB" dirty="0">
                <a:hlinkClick r:id="rId10"/>
              </a:rPr>
              <a:t>http://</a:t>
            </a:r>
            <a:r>
              <a:rPr lang="en-GB" dirty="0" smtClean="0">
                <a:hlinkClick r:id="rId10"/>
              </a:rPr>
              <a:t>www.reigate-banstead.gov.uk/council_and_democracy/our_borough/your_area/horley/horley_regeneration/horley_masterplan/index.asp</a:t>
            </a:r>
            <a:endParaRPr lang="en-GB" dirty="0" smtClean="0"/>
          </a:p>
          <a:p>
            <a:r>
              <a:rPr lang="en-GB" u="sng" dirty="0">
                <a:solidFill>
                  <a:srgbClr val="3333FF"/>
                </a:solidFill>
                <a:hlinkClick r:id="rId11"/>
              </a:rPr>
              <a:t>www.horleylp.org.uk</a:t>
            </a:r>
            <a:endParaRPr lang="en-GB" u="sng" dirty="0">
              <a:solidFill>
                <a:srgbClr val="3333FF"/>
              </a:solidFill>
            </a:endParaRPr>
          </a:p>
        </p:txBody>
      </p:sp>
    </p:spTree>
    <p:extLst>
      <p:ext uri="{BB962C8B-B14F-4D97-AF65-F5344CB8AC3E}">
        <p14:creationId xmlns="" xmlns:p14="http://schemas.microsoft.com/office/powerpoint/2010/main" val="61987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spc="300" dirty="0"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Our Community Outreach</a:t>
            </a:r>
            <a:endParaRPr lang="en-GB"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endParaRPr>
          </a:p>
        </p:txBody>
      </p:sp>
      <p:sp>
        <p:nvSpPr>
          <p:cNvPr id="3" name="TextBox 2"/>
          <p:cNvSpPr txBox="1"/>
          <p:nvPr/>
        </p:nvSpPr>
        <p:spPr>
          <a:xfrm>
            <a:off x="827584" y="1196752"/>
            <a:ext cx="3273172" cy="2031325"/>
          </a:xfrm>
          <a:prstGeom prst="rect">
            <a:avLst/>
          </a:prstGeom>
          <a:noFill/>
        </p:spPr>
        <p:txBody>
          <a:bodyPr wrap="square" rtlCol="0">
            <a:spAutoFit/>
          </a:bodyPr>
          <a:lstStyle/>
          <a:p>
            <a:r>
              <a:rPr lang="en-GB" dirty="0" smtClean="0"/>
              <a:t>The work of the churches is greatly appreciated by the Town Council and the Parish supports many activities of the Council in the town,  such as St. George’s Day, Remembrance Day, the Autumn </a:t>
            </a:r>
            <a:r>
              <a:rPr lang="en-GB" dirty="0" err="1" smtClean="0"/>
              <a:t>Fayre</a:t>
            </a:r>
            <a:r>
              <a:rPr lang="en-GB" dirty="0" smtClean="0"/>
              <a:t> . </a:t>
            </a:r>
            <a:endParaRPr lang="en-GB" dirty="0"/>
          </a:p>
        </p:txBody>
      </p:sp>
      <p:pic>
        <p:nvPicPr>
          <p:cNvPr id="8195" name="Picture 3" descr="F:\Waitrose Christmas 2005 0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57200" y="3789040"/>
            <a:ext cx="3596180" cy="269713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788024" y="4725144"/>
            <a:ext cx="3331265" cy="1200329"/>
          </a:xfrm>
          <a:prstGeom prst="rect">
            <a:avLst/>
          </a:prstGeom>
          <a:noFill/>
        </p:spPr>
        <p:txBody>
          <a:bodyPr wrap="square" rtlCol="0">
            <a:spAutoFit/>
          </a:bodyPr>
          <a:lstStyle/>
          <a:p>
            <a:r>
              <a:rPr lang="en-GB" dirty="0" smtClean="0"/>
              <a:t>An Easter service is celebrated in the town centre and the three churches  sing carols in the local Waitrose store every year.</a:t>
            </a:r>
            <a:endParaRPr lang="en-GB" dirty="0"/>
          </a:p>
        </p:txBody>
      </p:sp>
      <p:pic>
        <p:nvPicPr>
          <p:cNvPr id="8196" name="Picture 4" descr="F:\Horley BBQ.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647709" y="1268760"/>
            <a:ext cx="3611893" cy="270892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46405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65" y="1192684"/>
            <a:ext cx="4932039" cy="2308324"/>
          </a:xfrm>
          <a:custGeom>
            <a:avLst/>
            <a:gdLst>
              <a:gd name="connsiteX0" fmla="*/ 0 w 4572000"/>
              <a:gd name="connsiteY0" fmla="*/ 0 h 3139321"/>
              <a:gd name="connsiteX1" fmla="*/ 4572000 w 4572000"/>
              <a:gd name="connsiteY1" fmla="*/ 0 h 3139321"/>
              <a:gd name="connsiteX2" fmla="*/ 4572000 w 4572000"/>
              <a:gd name="connsiteY2" fmla="*/ 3139321 h 3139321"/>
              <a:gd name="connsiteX3" fmla="*/ 0 w 4572000"/>
              <a:gd name="connsiteY3" fmla="*/ 3139321 h 3139321"/>
              <a:gd name="connsiteX4" fmla="*/ 0 w 4572000"/>
              <a:gd name="connsiteY4" fmla="*/ 0 h 3139321"/>
              <a:gd name="connsiteX0" fmla="*/ 0 w 5827594"/>
              <a:gd name="connsiteY0" fmla="*/ 0 h 3712527"/>
              <a:gd name="connsiteX1" fmla="*/ 5827594 w 5827594"/>
              <a:gd name="connsiteY1" fmla="*/ 573206 h 3712527"/>
              <a:gd name="connsiteX2" fmla="*/ 5827594 w 5827594"/>
              <a:gd name="connsiteY2" fmla="*/ 3712527 h 3712527"/>
              <a:gd name="connsiteX3" fmla="*/ 1255594 w 5827594"/>
              <a:gd name="connsiteY3" fmla="*/ 3712527 h 3712527"/>
              <a:gd name="connsiteX4" fmla="*/ 0 w 5827594"/>
              <a:gd name="connsiteY4" fmla="*/ 0 h 371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594" h="3712527">
                <a:moveTo>
                  <a:pt x="0" y="0"/>
                </a:moveTo>
                <a:lnTo>
                  <a:pt x="5827594" y="573206"/>
                </a:lnTo>
                <a:lnTo>
                  <a:pt x="5827594" y="3712527"/>
                </a:lnTo>
                <a:lnTo>
                  <a:pt x="1255594" y="3712527"/>
                </a:lnTo>
                <a:lnTo>
                  <a:pt x="0" y="0"/>
                </a:lnTo>
                <a:close/>
              </a:path>
            </a:pathLst>
          </a:custGeom>
        </p:spPr>
        <p:txBody>
          <a:bodyPr wrap="square">
            <a:spAutoFit/>
          </a:bodyPr>
          <a:lstStyle/>
          <a:p>
            <a:r>
              <a:rPr lang="en-GB" dirty="0"/>
              <a:t>There are four </a:t>
            </a:r>
            <a:r>
              <a:rPr lang="en-GB" dirty="0" smtClean="0"/>
              <a:t>infant schools</a:t>
            </a:r>
            <a:r>
              <a:rPr lang="en-GB" dirty="0"/>
              <a:t>, three middle schools and one secondary school, but no facilities for sixth form students. There are sixth form </a:t>
            </a:r>
            <a:r>
              <a:rPr lang="en-GB" dirty="0" smtClean="0"/>
              <a:t>colleges </a:t>
            </a:r>
            <a:r>
              <a:rPr lang="en-GB" dirty="0"/>
              <a:t>in </a:t>
            </a:r>
            <a:r>
              <a:rPr lang="en-GB" dirty="0" err="1" smtClean="0"/>
              <a:t>Redhill</a:t>
            </a:r>
            <a:r>
              <a:rPr lang="en-GB" dirty="0" smtClean="0"/>
              <a:t>, </a:t>
            </a:r>
            <a:r>
              <a:rPr lang="en-GB" dirty="0"/>
              <a:t>Reigate, and Crawley, and church schools in </a:t>
            </a:r>
            <a:r>
              <a:rPr lang="en-GB" dirty="0" err="1"/>
              <a:t>Redhill</a:t>
            </a:r>
            <a:r>
              <a:rPr lang="en-GB" dirty="0"/>
              <a:t>, Dorking, and Crawley. The churches take a very active role in the Horley schools taking </a:t>
            </a:r>
            <a:r>
              <a:rPr lang="en-GB" dirty="0" smtClean="0"/>
              <a:t>assemblies and providing Governors. </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81104" y="260648"/>
            <a:ext cx="2985147" cy="909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19" y="5417207"/>
            <a:ext cx="1273274" cy="1273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16854" y="2510874"/>
            <a:ext cx="1143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7723" y="4027632"/>
            <a:ext cx="1100658" cy="1100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41963" y="260648"/>
            <a:ext cx="851173" cy="851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7799" y="95672"/>
            <a:ext cx="30861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695727" y="1223780"/>
            <a:ext cx="2114550" cy="111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7799" y="971214"/>
            <a:ext cx="1394086" cy="13940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21594" y="2510874"/>
            <a:ext cx="1147564" cy="1356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10793" y="3835628"/>
            <a:ext cx="2683016" cy="2585323"/>
          </a:xfrm>
          <a:prstGeom prst="rect">
            <a:avLst/>
          </a:prstGeom>
        </p:spPr>
        <p:txBody>
          <a:bodyPr wrap="square">
            <a:spAutoFit/>
          </a:bodyPr>
          <a:lstStyle/>
          <a:p>
            <a:r>
              <a:rPr lang="en-GB" dirty="0"/>
              <a:t>We currently  help organise the </a:t>
            </a:r>
            <a:r>
              <a:rPr lang="en-GB" dirty="0" err="1"/>
              <a:t>Horley</a:t>
            </a:r>
            <a:r>
              <a:rPr lang="en-GB" dirty="0"/>
              <a:t> Schools Team with a termly ‘</a:t>
            </a:r>
            <a:r>
              <a:rPr lang="en-GB" dirty="0" err="1"/>
              <a:t>roadshow</a:t>
            </a:r>
            <a:r>
              <a:rPr lang="en-GB" dirty="0"/>
              <a:t>’ in assemblies. There have been regular prayer sessions before school for interested teachers in the secondary school. </a:t>
            </a:r>
          </a:p>
        </p:txBody>
      </p:sp>
      <p:pic>
        <p:nvPicPr>
          <p:cNvPr id="7170" name="Picture 2" descr="F:\Simon at Yattendon.JPG"/>
          <p:cNvPicPr>
            <a:picLocks noChangeAspect="1" noChangeArrowheads="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4855885" y="3727931"/>
            <a:ext cx="3679683" cy="275976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7920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300" dirty="0"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Our Team Ministry</a:t>
            </a:r>
            <a:endParaRPr lang="en-GB"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endParaRPr>
          </a:p>
        </p:txBody>
      </p:sp>
      <p:sp>
        <p:nvSpPr>
          <p:cNvPr id="3" name="Rectangle 2"/>
          <p:cNvSpPr/>
          <p:nvPr/>
        </p:nvSpPr>
        <p:spPr>
          <a:xfrm>
            <a:off x="395536" y="1124744"/>
            <a:ext cx="5040560" cy="2862322"/>
          </a:xfrm>
          <a:prstGeom prst="rect">
            <a:avLst/>
          </a:prstGeom>
        </p:spPr>
        <p:txBody>
          <a:bodyPr wrap="square">
            <a:spAutoFit/>
          </a:bodyPr>
          <a:lstStyle/>
          <a:p>
            <a:r>
              <a:rPr lang="en-GB" dirty="0"/>
              <a:t>The Team Ministry was established in 1984 and revised in 2008</a:t>
            </a:r>
            <a:r>
              <a:rPr lang="en-GB" dirty="0" smtClean="0"/>
              <a:t>.  In addition to the permanent Rector and Vicar the </a:t>
            </a:r>
            <a:r>
              <a:rPr lang="en-GB" dirty="0"/>
              <a:t>Parish has, at present, </a:t>
            </a:r>
            <a:r>
              <a:rPr lang="en-GB" dirty="0" smtClean="0"/>
              <a:t>the </a:t>
            </a:r>
            <a:r>
              <a:rPr lang="en-GB" dirty="0"/>
              <a:t>services of two active and mature Curates who </a:t>
            </a:r>
            <a:r>
              <a:rPr lang="en-GB" dirty="0" smtClean="0"/>
              <a:t>work across the Parish. The </a:t>
            </a:r>
            <a:r>
              <a:rPr lang="en-GB" dirty="0"/>
              <a:t>churches embrace a variety of traditions in their services </a:t>
            </a:r>
            <a:r>
              <a:rPr lang="en-GB" dirty="0" smtClean="0"/>
              <a:t>ranging from charismatic to liturgical, Common Worship including several informal styles and BCP. Any </a:t>
            </a:r>
            <a:r>
              <a:rPr lang="en-GB" dirty="0"/>
              <a:t>new incumbent would be expected to embrace </a:t>
            </a:r>
            <a:r>
              <a:rPr lang="en-GB" dirty="0" smtClean="0"/>
              <a:t>these </a:t>
            </a:r>
            <a:r>
              <a:rPr lang="en-GB" dirty="0"/>
              <a:t>styles of worship</a:t>
            </a:r>
            <a:r>
              <a:rPr lang="en-GB" dirty="0" smtClean="0"/>
              <a:t>.</a:t>
            </a:r>
            <a:r>
              <a:rPr lang="en-GB" dirty="0"/>
              <a:t> </a:t>
            </a:r>
          </a:p>
        </p:txBody>
      </p:sp>
      <p:sp>
        <p:nvSpPr>
          <p:cNvPr id="8" name="TextBox 7"/>
          <p:cNvSpPr txBox="1"/>
          <p:nvPr/>
        </p:nvSpPr>
        <p:spPr>
          <a:xfrm>
            <a:off x="1043608" y="5602014"/>
            <a:ext cx="6984776" cy="646331"/>
          </a:xfrm>
          <a:prstGeom prst="rect">
            <a:avLst/>
          </a:prstGeom>
          <a:noFill/>
        </p:spPr>
        <p:txBody>
          <a:bodyPr wrap="square" rtlCol="0">
            <a:spAutoFit/>
          </a:bodyPr>
          <a:lstStyle/>
          <a:p>
            <a:r>
              <a:rPr lang="en-GB" dirty="0" smtClean="0">
                <a:solidFill>
                  <a:srgbClr val="FF0000"/>
                </a:solidFill>
              </a:rPr>
              <a:t>“Come and join a great staff team in three lively churches as we seek the Kingdom of God in this growing town!”</a:t>
            </a:r>
            <a:endParaRPr lang="en-GB" dirty="0">
              <a:solidFill>
                <a:srgbClr val="FF0000"/>
              </a:solidFill>
            </a:endParaRPr>
          </a:p>
        </p:txBody>
      </p:sp>
      <p:sp>
        <p:nvSpPr>
          <p:cNvPr id="9" name="Rectangle 8"/>
          <p:cNvSpPr/>
          <p:nvPr/>
        </p:nvSpPr>
        <p:spPr>
          <a:xfrm>
            <a:off x="5580112" y="1340768"/>
            <a:ext cx="3456384" cy="2339102"/>
          </a:xfrm>
          <a:prstGeom prst="rect">
            <a:avLst/>
          </a:prstGeom>
          <a:ln>
            <a:solidFill>
              <a:schemeClr val="accent1"/>
            </a:solidFill>
          </a:ln>
        </p:spPr>
        <p:txBody>
          <a:bodyPr wrap="square">
            <a:spAutoFit/>
          </a:bodyPr>
          <a:lstStyle/>
          <a:p>
            <a:pPr algn="ctr">
              <a:spcAft>
                <a:spcPts val="0"/>
              </a:spcAft>
            </a:pPr>
            <a:r>
              <a:rPr lang="en-GB" sz="4400" dirty="0">
                <a:solidFill>
                  <a:srgbClr val="17365D"/>
                </a:solidFill>
                <a:ea typeface="Calibri"/>
              </a:rPr>
              <a:t>Horley </a:t>
            </a:r>
            <a:r>
              <a:rPr lang="en-GB" sz="6600" dirty="0" smtClean="0">
                <a:solidFill>
                  <a:srgbClr val="FF0000"/>
                </a:solidFill>
              </a:rPr>
              <a:t>†</a:t>
            </a:r>
            <a:r>
              <a:rPr lang="en-GB" sz="4400" dirty="0" smtClean="0">
                <a:solidFill>
                  <a:srgbClr val="17365D"/>
                </a:solidFill>
                <a:ea typeface="Calibri"/>
              </a:rPr>
              <a:t>eam </a:t>
            </a:r>
            <a:r>
              <a:rPr lang="en-GB" sz="4400" dirty="0">
                <a:solidFill>
                  <a:srgbClr val="17365D"/>
                </a:solidFill>
                <a:ea typeface="Calibri"/>
              </a:rPr>
              <a:t>Ministry</a:t>
            </a:r>
            <a:endParaRPr lang="en-GB" sz="2800" dirty="0">
              <a:ea typeface="Calibri"/>
            </a:endParaRPr>
          </a:p>
          <a:p>
            <a:pPr algn="ctr">
              <a:spcAft>
                <a:spcPts val="0"/>
              </a:spcAft>
            </a:pPr>
            <a:r>
              <a:rPr lang="en-GB" dirty="0">
                <a:solidFill>
                  <a:srgbClr val="17365D"/>
                </a:solidFill>
                <a:latin typeface="Comic Sans MS"/>
                <a:ea typeface="Calibri"/>
              </a:rPr>
              <a:t>Serving Horley with </a:t>
            </a:r>
            <a:endParaRPr lang="en-GB" dirty="0" smtClean="0">
              <a:solidFill>
                <a:srgbClr val="17365D"/>
              </a:solidFill>
              <a:latin typeface="Comic Sans MS"/>
              <a:ea typeface="Calibri"/>
            </a:endParaRPr>
          </a:p>
          <a:p>
            <a:pPr algn="ctr">
              <a:spcAft>
                <a:spcPts val="0"/>
              </a:spcAft>
            </a:pPr>
            <a:r>
              <a:rPr lang="en-GB" dirty="0" smtClean="0">
                <a:solidFill>
                  <a:srgbClr val="17365D"/>
                </a:solidFill>
                <a:latin typeface="Comic Sans MS"/>
                <a:ea typeface="Calibri"/>
              </a:rPr>
              <a:t>the </a:t>
            </a:r>
            <a:r>
              <a:rPr lang="en-GB" dirty="0">
                <a:solidFill>
                  <a:srgbClr val="17365D"/>
                </a:solidFill>
                <a:latin typeface="Comic Sans MS"/>
                <a:ea typeface="Calibri"/>
              </a:rPr>
              <a:t>love of Christ</a:t>
            </a:r>
            <a:endParaRPr lang="en-GB" sz="2800" dirty="0">
              <a:ea typeface="Calibri"/>
            </a:endParaRPr>
          </a:p>
        </p:txBody>
      </p:sp>
      <p:sp>
        <p:nvSpPr>
          <p:cNvPr id="10" name="Rectangle 9"/>
          <p:cNvSpPr/>
          <p:nvPr/>
        </p:nvSpPr>
        <p:spPr>
          <a:xfrm>
            <a:off x="35496" y="4039904"/>
            <a:ext cx="8640960" cy="1477328"/>
          </a:xfrm>
          <a:prstGeom prst="rect">
            <a:avLst/>
          </a:prstGeom>
        </p:spPr>
        <p:txBody>
          <a:bodyPr wrap="square">
            <a:spAutoFit/>
          </a:bodyPr>
          <a:lstStyle/>
          <a:p>
            <a:pPr lvl="1"/>
            <a:r>
              <a:rPr lang="en-GB" dirty="0" smtClean="0"/>
              <a:t>One of the roles of the Rector will be to encourage those who wish to train for the ministry, and two </a:t>
            </a:r>
            <a:r>
              <a:rPr lang="en-GB" dirty="0"/>
              <a:t>o</a:t>
            </a:r>
            <a:r>
              <a:rPr lang="en-GB" dirty="0" smtClean="0"/>
              <a:t>rdinands from Horley are </a:t>
            </a:r>
            <a:r>
              <a:rPr lang="en-GB" dirty="0"/>
              <a:t>now serving in the North of </a:t>
            </a:r>
            <a:r>
              <a:rPr lang="en-GB" dirty="0" smtClean="0"/>
              <a:t>England. In the past members of congregations have been employed as youth leaders, as administrators, and as an evangelist. Our present Youth Leader is a student at </a:t>
            </a:r>
            <a:r>
              <a:rPr lang="en-GB" dirty="0"/>
              <a:t>Oasis </a:t>
            </a:r>
            <a:r>
              <a:rPr lang="en-GB" dirty="0" smtClean="0"/>
              <a:t>College but on placement with us.</a:t>
            </a:r>
            <a:endParaRPr lang="en-GB" dirty="0"/>
          </a:p>
        </p:txBody>
      </p:sp>
    </p:spTree>
    <p:extLst>
      <p:ext uri="{BB962C8B-B14F-4D97-AF65-F5344CB8AC3E}">
        <p14:creationId xmlns="" xmlns:p14="http://schemas.microsoft.com/office/powerpoint/2010/main" val="3890995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188640"/>
            <a:ext cx="8229600" cy="792088"/>
          </a:xfrm>
        </p:spPr>
        <p:txBody>
          <a:bodyPr/>
          <a:lstStyle/>
          <a:p>
            <a:r>
              <a:rPr lang="en-GB" b="1" spc="300" dirty="0" smtClean="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Our Three Churches</a:t>
            </a:r>
            <a:endParaRPr lang="en-GB"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endParaRPr>
          </a:p>
        </p:txBody>
      </p:sp>
      <p:sp>
        <p:nvSpPr>
          <p:cNvPr id="5" name="Rectangle 4"/>
          <p:cNvSpPr/>
          <p:nvPr/>
        </p:nvSpPr>
        <p:spPr>
          <a:xfrm>
            <a:off x="395536" y="3811013"/>
            <a:ext cx="8580829" cy="2831544"/>
          </a:xfrm>
          <a:prstGeom prst="rect">
            <a:avLst/>
          </a:prstGeom>
        </p:spPr>
        <p:txBody>
          <a:bodyPr wrap="square">
            <a:spAutoFit/>
          </a:bodyPr>
          <a:lstStyle/>
          <a:p>
            <a:pPr algn="ctr">
              <a:spcBef>
                <a:spcPct val="0"/>
              </a:spcBef>
            </a:pP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‘Serving Horley with the Love of Christ’</a:t>
            </a:r>
          </a:p>
          <a:p>
            <a:r>
              <a:rPr lang="en-GB" dirty="0" smtClean="0"/>
              <a:t>We have been implementing our Parish motto by participating in Horley-wide social events with town organisations. A wide variety of church and community organisations use the church premises. A constant challenge is how to use our premises to serve the community and draw people to worship</a:t>
            </a:r>
            <a:r>
              <a:rPr lang="en-GB" dirty="0"/>
              <a:t>.</a:t>
            </a:r>
            <a:r>
              <a:rPr lang="en-GB" dirty="0" smtClean="0"/>
              <a:t> Our proposed new schools are designed to ‘serve Horley’. There is much more progress to make and many more opportunities!</a:t>
            </a:r>
            <a:endParaRPr lang="en-GB" dirty="0"/>
          </a:p>
        </p:txBody>
      </p:sp>
      <p:sp>
        <p:nvSpPr>
          <p:cNvPr id="2" name="TextBox 1"/>
          <p:cNvSpPr txBox="1"/>
          <p:nvPr/>
        </p:nvSpPr>
        <p:spPr>
          <a:xfrm>
            <a:off x="203419" y="908720"/>
            <a:ext cx="5103838" cy="2708434"/>
          </a:xfrm>
          <a:prstGeom prst="rect">
            <a:avLst/>
          </a:prstGeom>
          <a:noFill/>
        </p:spPr>
        <p:txBody>
          <a:bodyPr wrap="square" rtlCol="0">
            <a:spAutoFit/>
          </a:bodyPr>
          <a:lstStyle/>
          <a:p>
            <a:pPr algn="ctr">
              <a:spcBef>
                <a:spcPct val="0"/>
              </a:spcBef>
            </a:pPr>
            <a:r>
              <a:rPr lang="en-GB" sz="4400" b="1"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latin typeface="+mj-lt"/>
                <a:ea typeface="+mj-ea"/>
                <a:cs typeface="+mj-cs"/>
              </a:rPr>
              <a:t>Team working</a:t>
            </a:r>
          </a:p>
          <a:p>
            <a:r>
              <a:rPr lang="en-GB" dirty="0"/>
              <a:t>Each church has its own worship </a:t>
            </a:r>
            <a:r>
              <a:rPr lang="en-GB" dirty="0" smtClean="0"/>
              <a:t>teams, home </a:t>
            </a:r>
            <a:r>
              <a:rPr lang="en-GB" dirty="0"/>
              <a:t>groups and very active Sunday schools. </a:t>
            </a:r>
            <a:r>
              <a:rPr lang="en-GB" dirty="0" smtClean="0"/>
              <a:t>While each church has its own worship style , we are working on growing our contributions across the churches. We hope this will include </a:t>
            </a:r>
            <a:r>
              <a:rPr lang="en-GB" i="1" dirty="0" smtClean="0"/>
              <a:t>Growing Leaders </a:t>
            </a:r>
            <a:r>
              <a:rPr lang="en-GB" dirty="0" smtClean="0"/>
              <a:t> and initiatives among our parent and toddlers groups this year</a:t>
            </a:r>
            <a:endParaRPr lang="en-GB" dirty="0"/>
          </a:p>
        </p:txBody>
      </p:sp>
      <p:pic>
        <p:nvPicPr>
          <p:cNvPr id="7" name="Picture 6"/>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l="15654" t="370" r="16280" b="7786"/>
          <a:stretch/>
        </p:blipFill>
        <p:spPr bwMode="auto">
          <a:xfrm>
            <a:off x="5436096" y="1205977"/>
            <a:ext cx="2577568" cy="260503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72334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55528"/>
            <a:ext cx="7416824" cy="1477328"/>
          </a:xfrm>
          <a:prstGeom prst="rect">
            <a:avLst/>
          </a:prstGeom>
        </p:spPr>
        <p:txBody>
          <a:bodyPr wrap="square">
            <a:spAutoFit/>
          </a:bodyPr>
          <a:lstStyle/>
          <a:p>
            <a:r>
              <a:rPr lang="en-GB" dirty="0" smtClean="0"/>
              <a:t>As Rector you will </a:t>
            </a:r>
            <a:r>
              <a:rPr lang="en-GB" dirty="0"/>
              <a:t>work with </a:t>
            </a:r>
            <a:r>
              <a:rPr lang="en-GB" dirty="0" smtClean="0"/>
              <a:t>the Team Vicar, the </a:t>
            </a:r>
            <a:r>
              <a:rPr lang="en-GB" dirty="0"/>
              <a:t>PCC and the three </a:t>
            </a:r>
            <a:r>
              <a:rPr lang="en-GB" dirty="0" smtClean="0"/>
              <a:t>District Church Councils (DCCs) to </a:t>
            </a:r>
            <a:r>
              <a:rPr lang="en-GB" dirty="0"/>
              <a:t>develop Christian </a:t>
            </a:r>
            <a:r>
              <a:rPr lang="en-GB" dirty="0" smtClean="0"/>
              <a:t>nurture, </a:t>
            </a:r>
            <a:r>
              <a:rPr lang="en-GB" dirty="0"/>
              <a:t>pastoral </a:t>
            </a:r>
            <a:r>
              <a:rPr lang="en-GB" dirty="0" smtClean="0"/>
              <a:t> care and liturgy</a:t>
            </a:r>
            <a:r>
              <a:rPr lang="en-GB" dirty="0"/>
              <a:t>. </a:t>
            </a:r>
            <a:r>
              <a:rPr lang="en-GB" dirty="0" smtClean="0"/>
              <a:t>In turn, the PCC  encourages </a:t>
            </a:r>
            <a:r>
              <a:rPr lang="en-GB" dirty="0"/>
              <a:t>and </a:t>
            </a:r>
            <a:r>
              <a:rPr lang="en-GB" dirty="0" smtClean="0"/>
              <a:t>supports  the team.  </a:t>
            </a:r>
            <a:r>
              <a:rPr lang="en-GB" dirty="0"/>
              <a:t>It is important that </a:t>
            </a:r>
            <a:r>
              <a:rPr lang="en-GB" dirty="0" smtClean="0"/>
              <a:t>you should encourage </a:t>
            </a:r>
            <a:r>
              <a:rPr lang="en-GB" dirty="0"/>
              <a:t>existing groups and have a vision for future growth in all </a:t>
            </a:r>
            <a:r>
              <a:rPr lang="en-GB" dirty="0" smtClean="0"/>
              <a:t>areas, </a:t>
            </a:r>
            <a:r>
              <a:rPr lang="en-GB" dirty="0"/>
              <a:t>in harmony with the Parish’s Mission Statement.  </a:t>
            </a:r>
          </a:p>
        </p:txBody>
      </p:sp>
      <p:sp>
        <p:nvSpPr>
          <p:cNvPr id="5" name="Rectangle 4"/>
          <p:cNvSpPr/>
          <p:nvPr/>
        </p:nvSpPr>
        <p:spPr>
          <a:xfrm>
            <a:off x="467544" y="4964975"/>
            <a:ext cx="8532440" cy="1200329"/>
          </a:xfrm>
          <a:prstGeom prst="rect">
            <a:avLst/>
          </a:prstGeom>
        </p:spPr>
        <p:txBody>
          <a:bodyPr wrap="square">
            <a:spAutoFit/>
          </a:bodyPr>
          <a:lstStyle/>
          <a:p>
            <a:r>
              <a:rPr lang="en-GB" dirty="0" smtClean="0"/>
              <a:t>As leader of the team you will be responsible for developing and sustaining various aspects of church life across all three churches ,but may also be required to provide </a:t>
            </a:r>
            <a:r>
              <a:rPr lang="en-GB" dirty="0"/>
              <a:t> </a:t>
            </a:r>
            <a:r>
              <a:rPr lang="en-GB" dirty="0" smtClean="0"/>
              <a:t>closer pastoral care for one of the churches. This role is changing as we continue to develop the Team’ model.</a:t>
            </a:r>
            <a:endParaRPr lang="en-GB" dirty="0"/>
          </a:p>
        </p:txBody>
      </p:sp>
      <p:pic>
        <p:nvPicPr>
          <p:cNvPr id="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55576" y="2420888"/>
            <a:ext cx="3451270" cy="2592288"/>
          </a:xfrm>
          <a:prstGeom prst="rect">
            <a:avLst/>
          </a:prstGeom>
          <a:noFill/>
          <a:ln>
            <a:noFill/>
          </a:ln>
          <a:effectLst>
            <a:outerShdw dist="35921" dir="2700000" algn="ctr" rotWithShape="0">
              <a:schemeClr val="bg2"/>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4283968" y="2682786"/>
            <a:ext cx="4572000" cy="1754326"/>
          </a:xfrm>
          <a:prstGeom prst="rect">
            <a:avLst/>
          </a:prstGeom>
        </p:spPr>
        <p:txBody>
          <a:bodyPr>
            <a:spAutoFit/>
          </a:bodyPr>
          <a:lstStyle/>
          <a:p>
            <a:r>
              <a:rPr lang="en-GB" dirty="0"/>
              <a:t>You will have outside involvement with the Diocese and the wider church.  As </a:t>
            </a:r>
            <a:r>
              <a:rPr lang="en-GB" dirty="0" smtClean="0"/>
              <a:t>leader </a:t>
            </a:r>
            <a:r>
              <a:rPr lang="en-GB" dirty="0"/>
              <a:t>of the team you will  bring </a:t>
            </a:r>
            <a:r>
              <a:rPr lang="en-GB" dirty="0" smtClean="0"/>
              <a:t>your particular gifts </a:t>
            </a:r>
            <a:r>
              <a:rPr lang="en-GB" dirty="0"/>
              <a:t>to the ministry and mission of the team as set out more fully in the  Person Specification.</a:t>
            </a:r>
          </a:p>
          <a:p>
            <a:r>
              <a:rPr lang="en-GB" dirty="0"/>
              <a:t> </a:t>
            </a:r>
          </a:p>
        </p:txBody>
      </p:sp>
    </p:spTree>
    <p:extLst>
      <p:ext uri="{BB962C8B-B14F-4D97-AF65-F5344CB8AC3E}">
        <p14:creationId xmlns="" xmlns:p14="http://schemas.microsoft.com/office/powerpoint/2010/main" val="4294869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3738</Words>
  <Application>Microsoft Office PowerPoint</Application>
  <PresentationFormat>On-screen Show (4:3)</PresentationFormat>
  <Paragraphs>273</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Profile of the Parish of Horley</vt:lpstr>
      <vt:lpstr>We are praying for…</vt:lpstr>
      <vt:lpstr>Our Thriving Parish</vt:lpstr>
      <vt:lpstr>Slide 4</vt:lpstr>
      <vt:lpstr>Slide 5</vt:lpstr>
      <vt:lpstr>Slide 6</vt:lpstr>
      <vt:lpstr>Our Team Ministry</vt:lpstr>
      <vt:lpstr>Our Three Churches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Other Parish Services</vt:lpstr>
      <vt:lpstr> The Rectory </vt:lpstr>
      <vt:lpstr>The person we seek …</vt:lpstr>
      <vt:lpstr>The person we seek … continued</vt:lpstr>
      <vt:lpstr>Useful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 of the Parish of Horley</dc:title>
  <dc:creator>Louise</dc:creator>
  <cp:lastModifiedBy>Peter</cp:lastModifiedBy>
  <cp:revision>150</cp:revision>
  <dcterms:created xsi:type="dcterms:W3CDTF">2011-08-26T08:41:37Z</dcterms:created>
  <dcterms:modified xsi:type="dcterms:W3CDTF">2012-04-13T09:55:11Z</dcterms:modified>
</cp:coreProperties>
</file>